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6.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7.xml" ContentType="application/vnd.openxmlformats-officedocument.presentationml.comments+xml"/>
  <Override PartName="/ppt/notesSlides/notesSlide18.xml" ContentType="application/vnd.openxmlformats-officedocument.presentationml.notesSlide+xml"/>
  <Override PartName="/ppt/comments/comment8.xml" ContentType="application/vnd.openxmlformats-officedocument.presentationml.comment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42"/>
  </p:notesMasterIdLst>
  <p:handoutMasterIdLst>
    <p:handoutMasterId r:id="rId43"/>
  </p:handoutMasterIdLst>
  <p:sldIdLst>
    <p:sldId id="14957" r:id="rId7"/>
    <p:sldId id="2086971669" r:id="rId8"/>
    <p:sldId id="2086971670" r:id="rId9"/>
    <p:sldId id="2086971673" r:id="rId10"/>
    <p:sldId id="2086971675" r:id="rId11"/>
    <p:sldId id="2086971671" r:id="rId12"/>
    <p:sldId id="14964" r:id="rId13"/>
    <p:sldId id="14956" r:id="rId14"/>
    <p:sldId id="14972" r:id="rId15"/>
    <p:sldId id="14973" r:id="rId16"/>
    <p:sldId id="14959" r:id="rId17"/>
    <p:sldId id="14955" r:id="rId18"/>
    <p:sldId id="14958" r:id="rId19"/>
    <p:sldId id="2086971668" r:id="rId20"/>
    <p:sldId id="2086971672" r:id="rId21"/>
    <p:sldId id="259" r:id="rId22"/>
    <p:sldId id="14977" r:id="rId23"/>
    <p:sldId id="2086971667" r:id="rId24"/>
    <p:sldId id="14976" r:id="rId25"/>
    <p:sldId id="14978" r:id="rId26"/>
    <p:sldId id="2086971665" r:id="rId27"/>
    <p:sldId id="14975" r:id="rId28"/>
    <p:sldId id="2086971674" r:id="rId29"/>
    <p:sldId id="348" r:id="rId30"/>
    <p:sldId id="14960" r:id="rId31"/>
    <p:sldId id="14961" r:id="rId32"/>
    <p:sldId id="274" r:id="rId33"/>
    <p:sldId id="14953" r:id="rId34"/>
    <p:sldId id="10615" r:id="rId35"/>
    <p:sldId id="14954" r:id="rId36"/>
    <p:sldId id="14933" r:id="rId37"/>
    <p:sldId id="14948" r:id="rId38"/>
    <p:sldId id="349" r:id="rId39"/>
    <p:sldId id="2086971666" r:id="rId40"/>
    <p:sldId id="2086971676" r:id="rId4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inhard Keil" initials="RK" lastIdx="16" clrIdx="0">
    <p:extLst>
      <p:ext uri="{19B8F6BF-5375-455C-9EA6-DF929625EA0E}">
        <p15:presenceInfo xmlns:p15="http://schemas.microsoft.com/office/powerpoint/2012/main" userId="S::Reinhard.Keil@arm.com::a74c14d9-6dde-4ffd-bc62-ceabab23c919" providerId="AD"/>
      </p:ext>
    </p:extLst>
  </p:cmAuthor>
  <p:cmAuthor id="2" name="Author" initials="A" lastIdx="2" clrIdx="1"/>
  <p:cmAuthor id="3" name="Stefano Cadario" initials="SC" lastIdx="2" clrIdx="2">
    <p:extLst>
      <p:ext uri="{19B8F6BF-5375-455C-9EA6-DF929625EA0E}">
        <p15:presenceInfo xmlns:p15="http://schemas.microsoft.com/office/powerpoint/2012/main" userId="S::Stefano.Cadario@arm.com::80442c5e-a86e-4e3c-a034-07962a038ecc" providerId="AD"/>
      </p:ext>
    </p:extLst>
  </p:cmAuthor>
  <p:cmAuthor id="4" name="Barbara Bengyel" initials="BB" lastIdx="3" clrIdx="3">
    <p:extLst>
      <p:ext uri="{19B8F6BF-5375-455C-9EA6-DF929625EA0E}">
        <p15:presenceInfo xmlns:p15="http://schemas.microsoft.com/office/powerpoint/2012/main" userId="S::barbara.bengyel@arm.com::e8b45ead-9f84-4a51-9340-10c649ecd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7384"/>
    <a:srgbClr val="3F7587"/>
    <a:srgbClr val="638F9D"/>
    <a:srgbClr val="99B6BF"/>
    <a:srgbClr val="A1A4A3"/>
    <a:srgbClr val="7F7F7F"/>
    <a:srgbClr val="70A000"/>
    <a:srgbClr val="FF6B00"/>
    <a:srgbClr val="FF6900"/>
    <a:srgbClr val="333E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B6403A-809B-419A-BFDE-94F7C20B7142}" v="4" dt="2021-12-01T16:01:04.55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4"/>
    <p:restoredTop sz="94658"/>
  </p:normalViewPr>
  <p:slideViewPr>
    <p:cSldViewPr snapToGrid="0">
      <p:cViewPr varScale="1">
        <p:scale>
          <a:sx n="120" d="100"/>
          <a:sy n="120" d="100"/>
        </p:scale>
        <p:origin x="512" y="184"/>
      </p:cViewPr>
      <p:guideLst>
        <p:guide orient="horz" pos="2160"/>
        <p:guide pos="3840"/>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dimir Marchenko" userId="c36603cb-6785-419b-81f9-614e814f607a" providerId="ADAL" clId="{1FB6403A-809B-419A-BFDE-94F7C20B7142}"/>
    <pc:docChg chg="undo custSel addSld delSld modSld">
      <pc:chgData name="Vladimir Marchenko" userId="c36603cb-6785-419b-81f9-614e814f607a" providerId="ADAL" clId="{1FB6403A-809B-419A-BFDE-94F7C20B7142}" dt="2021-12-01T16:01:04.556" v="101" actId="1076"/>
      <pc:docMkLst>
        <pc:docMk/>
      </pc:docMkLst>
      <pc:sldChg chg="del">
        <pc:chgData name="Vladimir Marchenko" userId="c36603cb-6785-419b-81f9-614e814f607a" providerId="ADAL" clId="{1FB6403A-809B-419A-BFDE-94F7C20B7142}" dt="2021-10-15T08:14:53.375" v="78" actId="47"/>
        <pc:sldMkLst>
          <pc:docMk/>
          <pc:sldMk cId="1928278860" sldId="14962"/>
        </pc:sldMkLst>
      </pc:sldChg>
      <pc:sldChg chg="addSp modSp mod">
        <pc:chgData name="Vladimir Marchenko" userId="c36603cb-6785-419b-81f9-614e814f607a" providerId="ADAL" clId="{1FB6403A-809B-419A-BFDE-94F7C20B7142}" dt="2021-10-15T08:06:15.499" v="77" actId="20577"/>
        <pc:sldMkLst>
          <pc:docMk/>
          <pc:sldMk cId="492058628" sldId="14963"/>
        </pc:sldMkLst>
        <pc:spChg chg="mod">
          <ac:chgData name="Vladimir Marchenko" userId="c36603cb-6785-419b-81f9-614e814f607a" providerId="ADAL" clId="{1FB6403A-809B-419A-BFDE-94F7C20B7142}" dt="2021-10-15T08:05:53.139" v="76" actId="20577"/>
          <ac:spMkLst>
            <pc:docMk/>
            <pc:sldMk cId="492058628" sldId="14963"/>
            <ac:spMk id="4" creationId="{C968E714-5FB7-4FED-BB6F-374760979964}"/>
          </ac:spMkLst>
        </pc:spChg>
        <pc:spChg chg="add mod ord">
          <ac:chgData name="Vladimir Marchenko" userId="c36603cb-6785-419b-81f9-614e814f607a" providerId="ADAL" clId="{1FB6403A-809B-419A-BFDE-94F7C20B7142}" dt="2021-10-15T08:04:36.188" v="53" actId="208"/>
          <ac:spMkLst>
            <pc:docMk/>
            <pc:sldMk cId="492058628" sldId="14963"/>
            <ac:spMk id="17" creationId="{348E9350-E14A-462F-8944-90236DA610C5}"/>
          </ac:spMkLst>
        </pc:spChg>
        <pc:spChg chg="mod">
          <ac:chgData name="Vladimir Marchenko" userId="c36603cb-6785-419b-81f9-614e814f607a" providerId="ADAL" clId="{1FB6403A-809B-419A-BFDE-94F7C20B7142}" dt="2021-10-15T08:00:12.452" v="15" actId="20577"/>
          <ac:spMkLst>
            <pc:docMk/>
            <pc:sldMk cId="492058628" sldId="14963"/>
            <ac:spMk id="19" creationId="{D94CD6BC-D984-4EFE-95CF-AF8A8637DFA2}"/>
          </ac:spMkLst>
        </pc:spChg>
        <pc:spChg chg="mod">
          <ac:chgData name="Vladimir Marchenko" userId="c36603cb-6785-419b-81f9-614e814f607a" providerId="ADAL" clId="{1FB6403A-809B-419A-BFDE-94F7C20B7142}" dt="2021-10-15T08:06:15.499" v="77" actId="20577"/>
          <ac:spMkLst>
            <pc:docMk/>
            <pc:sldMk cId="492058628" sldId="14963"/>
            <ac:spMk id="26" creationId="{8F2C8393-6F7E-4260-84A1-1576FEC45265}"/>
          </ac:spMkLst>
        </pc:spChg>
        <pc:spChg chg="mod">
          <ac:chgData name="Vladimir Marchenko" userId="c36603cb-6785-419b-81f9-614e814f607a" providerId="ADAL" clId="{1FB6403A-809B-419A-BFDE-94F7C20B7142}" dt="2021-10-15T08:01:43.387" v="40" actId="33524"/>
          <ac:spMkLst>
            <pc:docMk/>
            <pc:sldMk cId="492058628" sldId="14963"/>
            <ac:spMk id="29" creationId="{CCC374B9-185F-44EA-A687-EEEECC16710E}"/>
          </ac:spMkLst>
        </pc:spChg>
        <pc:cxnChg chg="mod">
          <ac:chgData name="Vladimir Marchenko" userId="c36603cb-6785-419b-81f9-614e814f607a" providerId="ADAL" clId="{1FB6403A-809B-419A-BFDE-94F7C20B7142}" dt="2021-10-15T08:05:06.221" v="55" actId="1076"/>
          <ac:cxnSpMkLst>
            <pc:docMk/>
            <pc:sldMk cId="492058628" sldId="14963"/>
            <ac:cxnSpMk id="5" creationId="{773C34B5-705B-4B48-AF8B-DD66ED9414BC}"/>
          </ac:cxnSpMkLst>
        </pc:cxnChg>
      </pc:sldChg>
      <pc:sldChg chg="modSp add mod">
        <pc:chgData name="Vladimir Marchenko" userId="c36603cb-6785-419b-81f9-614e814f607a" providerId="ADAL" clId="{1FB6403A-809B-419A-BFDE-94F7C20B7142}" dt="2021-10-15T11:00:20.174" v="84" actId="20577"/>
        <pc:sldMkLst>
          <pc:docMk/>
          <pc:sldMk cId="2101255887" sldId="14972"/>
        </pc:sldMkLst>
        <pc:spChg chg="mod">
          <ac:chgData name="Vladimir Marchenko" userId="c36603cb-6785-419b-81f9-614e814f607a" providerId="ADAL" clId="{1FB6403A-809B-419A-BFDE-94F7C20B7142}" dt="2021-10-15T11:00:20.174" v="84" actId="20577"/>
          <ac:spMkLst>
            <pc:docMk/>
            <pc:sldMk cId="2101255887" sldId="14972"/>
            <ac:spMk id="26" creationId="{66B4BDEB-A29A-43AB-BCB8-160B10478CB6}"/>
          </ac:spMkLst>
        </pc:spChg>
        <pc:spChg chg="mod">
          <ac:chgData name="Vladimir Marchenko" userId="c36603cb-6785-419b-81f9-614e814f607a" providerId="ADAL" clId="{1FB6403A-809B-419A-BFDE-94F7C20B7142}" dt="2021-10-14T13:47:38.971" v="10" actId="20577"/>
          <ac:spMkLst>
            <pc:docMk/>
            <pc:sldMk cId="2101255887" sldId="14972"/>
            <ac:spMk id="66" creationId="{EBCA1D57-A748-4DD4-B0B9-FB9281C35702}"/>
          </ac:spMkLst>
        </pc:spChg>
      </pc:sldChg>
      <pc:sldChg chg="modSp add mod">
        <pc:chgData name="Vladimir Marchenko" userId="c36603cb-6785-419b-81f9-614e814f607a" providerId="ADAL" clId="{1FB6403A-809B-419A-BFDE-94F7C20B7142}" dt="2021-10-15T08:15:12.134" v="80" actId="20577"/>
        <pc:sldMkLst>
          <pc:docMk/>
          <pc:sldMk cId="1705635090" sldId="14973"/>
        </pc:sldMkLst>
        <pc:spChg chg="mod">
          <ac:chgData name="Vladimir Marchenko" userId="c36603cb-6785-419b-81f9-614e814f607a" providerId="ADAL" clId="{1FB6403A-809B-419A-BFDE-94F7C20B7142}" dt="2021-10-15T08:15:12.134" v="80" actId="20577"/>
          <ac:spMkLst>
            <pc:docMk/>
            <pc:sldMk cId="1705635090" sldId="14973"/>
            <ac:spMk id="26" creationId="{66B4BDEB-A29A-43AB-BCB8-160B10478CB6}"/>
          </ac:spMkLst>
        </pc:spChg>
      </pc:sldChg>
      <pc:sldChg chg="modSp add mod">
        <pc:chgData name="Vladimir Marchenko" userId="c36603cb-6785-419b-81f9-614e814f607a" providerId="ADAL" clId="{1FB6403A-809B-419A-BFDE-94F7C20B7142}" dt="2021-12-01T16:01:04.556" v="101" actId="1076"/>
        <pc:sldMkLst>
          <pc:docMk/>
          <pc:sldMk cId="4114550363" sldId="14975"/>
        </pc:sldMkLst>
        <pc:spChg chg="mod">
          <ac:chgData name="Vladimir Marchenko" userId="c36603cb-6785-419b-81f9-614e814f607a" providerId="ADAL" clId="{1FB6403A-809B-419A-BFDE-94F7C20B7142}" dt="2021-12-01T16:00:07.196" v="100" actId="20577"/>
          <ac:spMkLst>
            <pc:docMk/>
            <pc:sldMk cId="4114550363" sldId="14975"/>
            <ac:spMk id="83" creationId="{CA0CB3E5-601F-4448-8C48-E5698751A43E}"/>
          </ac:spMkLst>
        </pc:spChg>
        <pc:spChg chg="mod">
          <ac:chgData name="Vladimir Marchenko" userId="c36603cb-6785-419b-81f9-614e814f607a" providerId="ADAL" clId="{1FB6403A-809B-419A-BFDE-94F7C20B7142}" dt="2021-12-01T15:50:37.494" v="94" actId="14100"/>
          <ac:spMkLst>
            <pc:docMk/>
            <pc:sldMk cId="4114550363" sldId="14975"/>
            <ac:spMk id="117" creationId="{EDA9E666-A8B7-401E-A6E2-AFBBBE3E5F5F}"/>
          </ac:spMkLst>
        </pc:spChg>
        <pc:spChg chg="mod">
          <ac:chgData name="Vladimir Marchenko" userId="c36603cb-6785-419b-81f9-614e814f607a" providerId="ADAL" clId="{1FB6403A-809B-419A-BFDE-94F7C20B7142}" dt="2021-12-01T15:50:32.510" v="90" actId="1076"/>
          <ac:spMkLst>
            <pc:docMk/>
            <pc:sldMk cId="4114550363" sldId="14975"/>
            <ac:spMk id="138" creationId="{FBB74153-F5C5-4325-8376-0B700DCA5AD7}"/>
          </ac:spMkLst>
        </pc:spChg>
        <pc:picChg chg="mod">
          <ac:chgData name="Vladimir Marchenko" userId="c36603cb-6785-419b-81f9-614e814f607a" providerId="ADAL" clId="{1FB6403A-809B-419A-BFDE-94F7C20B7142}" dt="2021-12-01T16:01:04.556" v="101" actId="1076"/>
          <ac:picMkLst>
            <pc:docMk/>
            <pc:sldMk cId="4114550363" sldId="14975"/>
            <ac:picMk id="1032" creationId="{8343E6DF-BC61-4A89-BB44-A19C28DB88ED}"/>
          </ac:picMkLst>
        </pc:picChg>
      </pc:sldChg>
    </pc:docChg>
  </pc:docChgLst>
  <pc:docChgLst>
    <pc:chgData name="Vladimir Marchenko" userId="c36603cb-6785-419b-81f9-614e814f607a" providerId="ADAL" clId="{C1BD373B-A2A0-41F5-8D31-F3B5A66B5BCB}"/>
    <pc:docChg chg="undo custSel addSld delSld modSld sldOrd">
      <pc:chgData name="Vladimir Marchenko" userId="c36603cb-6785-419b-81f9-614e814f607a" providerId="ADAL" clId="{C1BD373B-A2A0-41F5-8D31-F3B5A66B5BCB}" dt="2021-07-22T18:35:41.899" v="110" actId="207"/>
      <pc:docMkLst>
        <pc:docMk/>
      </pc:docMkLst>
      <pc:sldChg chg="modSp mod">
        <pc:chgData name="Vladimir Marchenko" userId="c36603cb-6785-419b-81f9-614e814f607a" providerId="ADAL" clId="{C1BD373B-A2A0-41F5-8D31-F3B5A66B5BCB}" dt="2021-07-22T18:35:41.899" v="110" actId="207"/>
        <pc:sldMkLst>
          <pc:docMk/>
          <pc:sldMk cId="3811787175" sldId="274"/>
        </pc:sldMkLst>
        <pc:spChg chg="mod">
          <ac:chgData name="Vladimir Marchenko" userId="c36603cb-6785-419b-81f9-614e814f607a" providerId="ADAL" clId="{C1BD373B-A2A0-41F5-8D31-F3B5A66B5BCB}" dt="2021-07-22T18:35:41.899" v="110" actId="207"/>
          <ac:spMkLst>
            <pc:docMk/>
            <pc:sldMk cId="3811787175" sldId="274"/>
            <ac:spMk id="8" creationId="{64E27348-466A-470F-B146-C60CFDB00C29}"/>
          </ac:spMkLst>
        </pc:spChg>
      </pc:sldChg>
      <pc:sldChg chg="add del ord">
        <pc:chgData name="Vladimir Marchenko" userId="c36603cb-6785-419b-81f9-614e814f607a" providerId="ADAL" clId="{C1BD373B-A2A0-41F5-8D31-F3B5A66B5BCB}" dt="2021-07-21T06:54:15.967" v="13"/>
        <pc:sldMkLst>
          <pc:docMk/>
          <pc:sldMk cId="2165495367" sldId="349"/>
        </pc:sldMkLst>
      </pc:sldChg>
      <pc:sldChg chg="delSp modSp add del mod">
        <pc:chgData name="Vladimir Marchenko" userId="c36603cb-6785-419b-81f9-614e814f607a" providerId="ADAL" clId="{C1BD373B-A2A0-41F5-8D31-F3B5A66B5BCB}" dt="2021-07-21T06:54:06.236" v="11" actId="47"/>
        <pc:sldMkLst>
          <pc:docMk/>
          <pc:sldMk cId="982414151" sldId="14956"/>
        </pc:sldMkLst>
        <pc:spChg chg="mod">
          <ac:chgData name="Vladimir Marchenko" userId="c36603cb-6785-419b-81f9-614e814f607a" providerId="ADAL" clId="{C1BD373B-A2A0-41F5-8D31-F3B5A66B5BCB}" dt="2021-07-21T06:53:22.161" v="5" actId="20577"/>
          <ac:spMkLst>
            <pc:docMk/>
            <pc:sldMk cId="982414151" sldId="14956"/>
            <ac:spMk id="7" creationId="{177C74EE-4661-4801-B146-BB383E0EAF9C}"/>
          </ac:spMkLst>
        </pc:spChg>
        <pc:cxnChg chg="del">
          <ac:chgData name="Vladimir Marchenko" userId="c36603cb-6785-419b-81f9-614e814f607a" providerId="ADAL" clId="{C1BD373B-A2A0-41F5-8D31-F3B5A66B5BCB}" dt="2021-07-21T06:53:24.905" v="6" actId="478"/>
          <ac:cxnSpMkLst>
            <pc:docMk/>
            <pc:sldMk cId="982414151" sldId="14956"/>
            <ac:cxnSpMk id="17" creationId="{1A48F75A-A00C-4702-9FAC-219E312E7BD4}"/>
          </ac:cxnSpMkLst>
        </pc:cxnChg>
      </pc:sldChg>
      <pc:sldChg chg="addSp delSp modSp add mod">
        <pc:chgData name="Vladimir Marchenko" userId="c36603cb-6785-419b-81f9-614e814f607a" providerId="ADAL" clId="{C1BD373B-A2A0-41F5-8D31-F3B5A66B5BCB}" dt="2021-07-22T18:22:18.461" v="109" actId="14100"/>
        <pc:sldMkLst>
          <pc:docMk/>
          <pc:sldMk cId="492058628" sldId="14963"/>
        </pc:sldMkLst>
        <pc:spChg chg="mod">
          <ac:chgData name="Vladimir Marchenko" userId="c36603cb-6785-419b-81f9-614e814f607a" providerId="ADAL" clId="{C1BD373B-A2A0-41F5-8D31-F3B5A66B5BCB}" dt="2021-07-22T18:20:42.800" v="102" actId="1035"/>
          <ac:spMkLst>
            <pc:docMk/>
            <pc:sldMk cId="492058628" sldId="14963"/>
            <ac:spMk id="4" creationId="{C968E714-5FB7-4FED-BB6F-374760979964}"/>
          </ac:spMkLst>
        </pc:spChg>
        <pc:spChg chg="mod">
          <ac:chgData name="Vladimir Marchenko" userId="c36603cb-6785-419b-81f9-614e814f607a" providerId="ADAL" clId="{C1BD373B-A2A0-41F5-8D31-F3B5A66B5BCB}" dt="2021-07-22T18:16:46.928" v="78" actId="1076"/>
          <ac:spMkLst>
            <pc:docMk/>
            <pc:sldMk cId="492058628" sldId="14963"/>
            <ac:spMk id="9" creationId="{90A24D2A-66DF-4017-A0E1-6299C0B93081}"/>
          </ac:spMkLst>
        </pc:spChg>
        <pc:spChg chg="mod">
          <ac:chgData name="Vladimir Marchenko" userId="c36603cb-6785-419b-81f9-614e814f607a" providerId="ADAL" clId="{C1BD373B-A2A0-41F5-8D31-F3B5A66B5BCB}" dt="2021-07-22T18:15:57.442" v="70" actId="1076"/>
          <ac:spMkLst>
            <pc:docMk/>
            <pc:sldMk cId="492058628" sldId="14963"/>
            <ac:spMk id="19" creationId="{D94CD6BC-D984-4EFE-95CF-AF8A8637DFA2}"/>
          </ac:spMkLst>
        </pc:spChg>
        <pc:spChg chg="mod">
          <ac:chgData name="Vladimir Marchenko" userId="c36603cb-6785-419b-81f9-614e814f607a" providerId="ADAL" clId="{C1BD373B-A2A0-41F5-8D31-F3B5A66B5BCB}" dt="2021-07-22T18:15:57.442" v="70" actId="1076"/>
          <ac:spMkLst>
            <pc:docMk/>
            <pc:sldMk cId="492058628" sldId="14963"/>
            <ac:spMk id="20" creationId="{A0213FEA-CEFF-476F-8AFF-7E3EBF8665DF}"/>
          </ac:spMkLst>
        </pc:spChg>
        <pc:spChg chg="del mod">
          <ac:chgData name="Vladimir Marchenko" userId="c36603cb-6785-419b-81f9-614e814f607a" providerId="ADAL" clId="{C1BD373B-A2A0-41F5-8D31-F3B5A66B5BCB}" dt="2021-07-22T18:19:51.547" v="86" actId="478"/>
          <ac:spMkLst>
            <pc:docMk/>
            <pc:sldMk cId="492058628" sldId="14963"/>
            <ac:spMk id="21" creationId="{ACE4B6C1-0BA9-4ED9-944F-7D461573A44C}"/>
          </ac:spMkLst>
        </pc:spChg>
        <pc:spChg chg="mod">
          <ac:chgData name="Vladimir Marchenko" userId="c36603cb-6785-419b-81f9-614e814f607a" providerId="ADAL" clId="{C1BD373B-A2A0-41F5-8D31-F3B5A66B5BCB}" dt="2021-07-22T18:15:57.442" v="70" actId="1076"/>
          <ac:spMkLst>
            <pc:docMk/>
            <pc:sldMk cId="492058628" sldId="14963"/>
            <ac:spMk id="22" creationId="{8D896C27-BCEB-47FA-A152-53894C0D22F2}"/>
          </ac:spMkLst>
        </pc:spChg>
        <pc:spChg chg="mod">
          <ac:chgData name="Vladimir Marchenko" userId="c36603cb-6785-419b-81f9-614e814f607a" providerId="ADAL" clId="{C1BD373B-A2A0-41F5-8D31-F3B5A66B5BCB}" dt="2021-07-22T18:21:52.714" v="108" actId="14100"/>
          <ac:spMkLst>
            <pc:docMk/>
            <pc:sldMk cId="492058628" sldId="14963"/>
            <ac:spMk id="26" creationId="{8F2C8393-6F7E-4260-84A1-1576FEC45265}"/>
          </ac:spMkLst>
        </pc:spChg>
        <pc:spChg chg="mod">
          <ac:chgData name="Vladimir Marchenko" userId="c36603cb-6785-419b-81f9-614e814f607a" providerId="ADAL" clId="{C1BD373B-A2A0-41F5-8D31-F3B5A66B5BCB}" dt="2021-07-22T18:12:55.060" v="28" actId="20577"/>
          <ac:spMkLst>
            <pc:docMk/>
            <pc:sldMk cId="492058628" sldId="14963"/>
            <ac:spMk id="29" creationId="{CCC374B9-185F-44EA-A687-EEEECC16710E}"/>
          </ac:spMkLst>
        </pc:spChg>
        <pc:spChg chg="mod">
          <ac:chgData name="Vladimir Marchenko" userId="c36603cb-6785-419b-81f9-614e814f607a" providerId="ADAL" clId="{C1BD373B-A2A0-41F5-8D31-F3B5A66B5BCB}" dt="2021-07-22T18:22:18.461" v="109" actId="14100"/>
          <ac:spMkLst>
            <pc:docMk/>
            <pc:sldMk cId="492058628" sldId="14963"/>
            <ac:spMk id="30" creationId="{F2C090EB-0F4F-470A-BDEE-442EA792DF6D}"/>
          </ac:spMkLst>
        </pc:spChg>
        <pc:cxnChg chg="mod">
          <ac:chgData name="Vladimir Marchenko" userId="c36603cb-6785-419b-81f9-614e814f607a" providerId="ADAL" clId="{C1BD373B-A2A0-41F5-8D31-F3B5A66B5BCB}" dt="2021-07-22T18:20:46.809" v="104" actId="1038"/>
          <ac:cxnSpMkLst>
            <pc:docMk/>
            <pc:sldMk cId="492058628" sldId="14963"/>
            <ac:cxnSpMk id="5" creationId="{773C34B5-705B-4B48-AF8B-DD66ED9414BC}"/>
          </ac:cxnSpMkLst>
        </pc:cxnChg>
        <pc:cxnChg chg="del mod">
          <ac:chgData name="Vladimir Marchenko" userId="c36603cb-6785-419b-81f9-614e814f607a" providerId="ADAL" clId="{C1BD373B-A2A0-41F5-8D31-F3B5A66B5BCB}" dt="2021-07-22T18:18:48.004" v="82" actId="478"/>
          <ac:cxnSpMkLst>
            <pc:docMk/>
            <pc:sldMk cId="492058628" sldId="14963"/>
            <ac:cxnSpMk id="13" creationId="{34BD0E31-CD13-4813-B799-FB67193EFDEC}"/>
          </ac:cxnSpMkLst>
        </pc:cxnChg>
        <pc:cxnChg chg="del mod">
          <ac:chgData name="Vladimir Marchenko" userId="c36603cb-6785-419b-81f9-614e814f607a" providerId="ADAL" clId="{C1BD373B-A2A0-41F5-8D31-F3B5A66B5BCB}" dt="2021-07-22T18:13:36.306" v="36" actId="21"/>
          <ac:cxnSpMkLst>
            <pc:docMk/>
            <pc:sldMk cId="492058628" sldId="14963"/>
            <ac:cxnSpMk id="14" creationId="{65867ACA-CE25-4218-8ACB-50542875A9C9}"/>
          </ac:cxnSpMkLst>
        </pc:cxnChg>
        <pc:cxnChg chg="add mod">
          <ac:chgData name="Vladimir Marchenko" userId="c36603cb-6785-419b-81f9-614e814f607a" providerId="ADAL" clId="{C1BD373B-A2A0-41F5-8D31-F3B5A66B5BCB}" dt="2021-07-22T18:16:26.286" v="75" actId="14100"/>
          <ac:cxnSpMkLst>
            <pc:docMk/>
            <pc:sldMk cId="492058628" sldId="14963"/>
            <ac:cxnSpMk id="18" creationId="{42BEAD8E-F134-4C65-85DD-A809DE2AFE7C}"/>
          </ac:cxnSpMkLst>
        </pc:cxnChg>
        <pc:cxnChg chg="add mod">
          <ac:chgData name="Vladimir Marchenko" userId="c36603cb-6785-419b-81f9-614e814f607a" providerId="ADAL" clId="{C1BD373B-A2A0-41F5-8D31-F3B5A66B5BCB}" dt="2021-07-22T18:16:41.686" v="77" actId="1076"/>
          <ac:cxnSpMkLst>
            <pc:docMk/>
            <pc:sldMk cId="492058628" sldId="14963"/>
            <ac:cxnSpMk id="23" creationId="{7B87ED4E-E2EB-461F-AB98-01E9D5BF101A}"/>
          </ac:cxnSpMkLst>
        </pc:cxnChg>
      </pc:sldChg>
    </pc:docChg>
  </pc:docChgLst>
  <pc:docChgLst>
    <pc:chgData name="Vladimir Marchenko" userId="c36603cb-6785-419b-81f9-614e814f607a" providerId="ADAL" clId="{066A1169-3F81-4DF9-8CD1-E7008692D12D}"/>
    <pc:docChg chg="undo custSel addSld modSld sldOrd">
      <pc:chgData name="Vladimir Marchenko" userId="c36603cb-6785-419b-81f9-614e814f607a" providerId="ADAL" clId="{066A1169-3F81-4DF9-8CD1-E7008692D12D}" dt="2021-08-26T13:09:01.220" v="156" actId="20577"/>
      <pc:docMkLst>
        <pc:docMk/>
      </pc:docMkLst>
      <pc:sldChg chg="addSp delSp modSp add mod ord">
        <pc:chgData name="Vladimir Marchenko" userId="c36603cb-6785-419b-81f9-614e814f607a" providerId="ADAL" clId="{066A1169-3F81-4DF9-8CD1-E7008692D12D}" dt="2021-08-26T13:09:01.220" v="156" actId="20577"/>
        <pc:sldMkLst>
          <pc:docMk/>
          <pc:sldMk cId="1961994146" sldId="14956"/>
        </pc:sldMkLst>
        <pc:spChg chg="mod">
          <ac:chgData name="Vladimir Marchenko" userId="c36603cb-6785-419b-81f9-614e814f607a" providerId="ADAL" clId="{066A1169-3F81-4DF9-8CD1-E7008692D12D}" dt="2021-08-26T13:02:16.416" v="75" actId="1076"/>
          <ac:spMkLst>
            <pc:docMk/>
            <pc:sldMk cId="1961994146" sldId="14956"/>
            <ac:spMk id="2" creationId="{66B49C65-9D93-0940-A2D2-FDC728ABEBFC}"/>
          </ac:spMkLst>
        </pc:spChg>
        <pc:spChg chg="del">
          <ac:chgData name="Vladimir Marchenko" userId="c36603cb-6785-419b-81f9-614e814f607a" providerId="ADAL" clId="{066A1169-3F81-4DF9-8CD1-E7008692D12D}" dt="2021-08-26T07:32:04.043" v="4" actId="478"/>
          <ac:spMkLst>
            <pc:docMk/>
            <pc:sldMk cId="1961994146" sldId="14956"/>
            <ac:spMk id="3" creationId="{B2B7B049-B18C-714D-B2D8-47DBFC9F9B00}"/>
          </ac:spMkLst>
        </pc:spChg>
        <pc:spChg chg="add del mod">
          <ac:chgData name="Vladimir Marchenko" userId="c36603cb-6785-419b-81f9-614e814f607a" providerId="ADAL" clId="{066A1169-3F81-4DF9-8CD1-E7008692D12D}" dt="2021-08-26T07:32:06.103" v="5" actId="478"/>
          <ac:spMkLst>
            <pc:docMk/>
            <pc:sldMk cId="1961994146" sldId="14956"/>
            <ac:spMk id="5" creationId="{47112221-9056-41C9-874E-D9DC7564F7ED}"/>
          </ac:spMkLst>
        </pc:spChg>
        <pc:spChg chg="mod">
          <ac:chgData name="Vladimir Marchenko" userId="c36603cb-6785-419b-81f9-614e814f607a" providerId="ADAL" clId="{066A1169-3F81-4DF9-8CD1-E7008692D12D}" dt="2021-08-26T13:02:22.748" v="76" actId="1076"/>
          <ac:spMkLst>
            <pc:docMk/>
            <pc:sldMk cId="1961994146" sldId="14956"/>
            <ac:spMk id="7" creationId="{905104DD-E2CB-4A8A-925F-DA0436758A10}"/>
          </ac:spMkLst>
        </pc:spChg>
        <pc:spChg chg="mod">
          <ac:chgData name="Vladimir Marchenko" userId="c36603cb-6785-419b-81f9-614e814f607a" providerId="ADAL" clId="{066A1169-3F81-4DF9-8CD1-E7008692D12D}" dt="2021-08-26T13:05:41.437" v="106" actId="948"/>
          <ac:spMkLst>
            <pc:docMk/>
            <pc:sldMk cId="1961994146" sldId="14956"/>
            <ac:spMk id="8" creationId="{F902E442-80C4-485D-A684-DBAE4FA2132D}"/>
          </ac:spMkLst>
        </pc:spChg>
        <pc:spChg chg="mod">
          <ac:chgData name="Vladimir Marchenko" userId="c36603cb-6785-419b-81f9-614e814f607a" providerId="ADAL" clId="{066A1169-3F81-4DF9-8CD1-E7008692D12D}" dt="2021-08-26T13:07:16.642" v="113" actId="20577"/>
          <ac:spMkLst>
            <pc:docMk/>
            <pc:sldMk cId="1961994146" sldId="14956"/>
            <ac:spMk id="9" creationId="{E6BE769A-E12A-4E20-91D0-A0D592592F4A}"/>
          </ac:spMkLst>
        </pc:spChg>
        <pc:spChg chg="mod">
          <ac:chgData name="Vladimir Marchenko" userId="c36603cb-6785-419b-81f9-614e814f607a" providerId="ADAL" clId="{066A1169-3F81-4DF9-8CD1-E7008692D12D}" dt="2021-08-26T13:05:28.593" v="105" actId="948"/>
          <ac:spMkLst>
            <pc:docMk/>
            <pc:sldMk cId="1961994146" sldId="14956"/>
            <ac:spMk id="10" creationId="{AC42DAEB-7B16-41C1-AB32-2C0F7BF787C4}"/>
          </ac:spMkLst>
        </pc:spChg>
        <pc:spChg chg="mod">
          <ac:chgData name="Vladimir Marchenko" userId="c36603cb-6785-419b-81f9-614e814f607a" providerId="ADAL" clId="{066A1169-3F81-4DF9-8CD1-E7008692D12D}" dt="2021-08-26T13:02:22.748" v="76" actId="1076"/>
          <ac:spMkLst>
            <pc:docMk/>
            <pc:sldMk cId="1961994146" sldId="14956"/>
            <ac:spMk id="11" creationId="{7971A8AF-B10D-4AF2-BF3B-8D580C81F1DD}"/>
          </ac:spMkLst>
        </pc:spChg>
        <pc:spChg chg="mod">
          <ac:chgData name="Vladimir Marchenko" userId="c36603cb-6785-419b-81f9-614e814f607a" providerId="ADAL" clId="{066A1169-3F81-4DF9-8CD1-E7008692D12D}" dt="2021-08-26T13:02:22.748" v="76" actId="1076"/>
          <ac:spMkLst>
            <pc:docMk/>
            <pc:sldMk cId="1961994146" sldId="14956"/>
            <ac:spMk id="12" creationId="{F6C91735-30A1-491D-BC96-A82D77183B64}"/>
          </ac:spMkLst>
        </pc:spChg>
        <pc:spChg chg="mod">
          <ac:chgData name="Vladimir Marchenko" userId="c36603cb-6785-419b-81f9-614e814f607a" providerId="ADAL" clId="{066A1169-3F81-4DF9-8CD1-E7008692D12D}" dt="2021-08-26T13:02:22.748" v="76" actId="1076"/>
          <ac:spMkLst>
            <pc:docMk/>
            <pc:sldMk cId="1961994146" sldId="14956"/>
            <ac:spMk id="13" creationId="{A63C8E85-BE7B-4FE5-9694-BB8EBF312473}"/>
          </ac:spMkLst>
        </pc:spChg>
        <pc:spChg chg="mod">
          <ac:chgData name="Vladimir Marchenko" userId="c36603cb-6785-419b-81f9-614e814f607a" providerId="ADAL" clId="{066A1169-3F81-4DF9-8CD1-E7008692D12D}" dt="2021-08-26T13:08:09.066" v="116" actId="1076"/>
          <ac:spMkLst>
            <pc:docMk/>
            <pc:sldMk cId="1961994146" sldId="14956"/>
            <ac:spMk id="14" creationId="{6B7D5A78-171F-435C-A748-0D975BFC8D7A}"/>
          </ac:spMkLst>
        </pc:spChg>
        <pc:spChg chg="mod">
          <ac:chgData name="Vladimir Marchenko" userId="c36603cb-6785-419b-81f9-614e814f607a" providerId="ADAL" clId="{066A1169-3F81-4DF9-8CD1-E7008692D12D}" dt="2021-08-26T13:01:21.821" v="69" actId="14100"/>
          <ac:spMkLst>
            <pc:docMk/>
            <pc:sldMk cId="1961994146" sldId="14956"/>
            <ac:spMk id="15" creationId="{7FB0CDE3-1AEC-4E33-950D-0EF4165790CD}"/>
          </ac:spMkLst>
        </pc:spChg>
        <pc:spChg chg="mod">
          <ac:chgData name="Vladimir Marchenko" userId="c36603cb-6785-419b-81f9-614e814f607a" providerId="ADAL" clId="{066A1169-3F81-4DF9-8CD1-E7008692D12D}" dt="2021-08-26T12:57:10.617" v="31" actId="948"/>
          <ac:spMkLst>
            <pc:docMk/>
            <pc:sldMk cId="1961994146" sldId="14956"/>
            <ac:spMk id="16" creationId="{58DAE17C-A09A-42DC-B522-653084D04356}"/>
          </ac:spMkLst>
        </pc:spChg>
        <pc:spChg chg="mod">
          <ac:chgData name="Vladimir Marchenko" userId="c36603cb-6785-419b-81f9-614e814f607a" providerId="ADAL" clId="{066A1169-3F81-4DF9-8CD1-E7008692D12D}" dt="2021-08-26T13:09:01.220" v="156" actId="20577"/>
          <ac:spMkLst>
            <pc:docMk/>
            <pc:sldMk cId="1961994146" sldId="14956"/>
            <ac:spMk id="17" creationId="{55E836FF-C8EC-4B97-A12A-18F445DE5952}"/>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21-09-30T15:59:32.957" idx="2">
    <p:pos x="2066" y="302"/>
    <p:text>[@Stefano Cadario] Amended Arm VHT</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20T09:16:27.684" idx="8">
    <p:pos x="10" y="10"/>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7-22T09:07:25.347" idx="12">
    <p:pos x="10" y="10"/>
    <p:text>@Vladimir: swap Cortex-M with Pyton</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7-22T09:07:25.347" idx="11">
    <p:pos x="10" y="10"/>
    <p:text>@Vladimir: swap Cortex-M with Pyton</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7-22T09:07:25.347" idx="13">
    <p:pos x="10" y="10"/>
    <p:text>@Vladimir: swap Cortex-M with Pyton</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7-22T09:07:25.347" idx="9">
    <p:pos x="10" y="10"/>
    <p:text>@Vladimir: swap Cortex-M with Pyton</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5-20T09:16:27.684" idx="3">
    <p:pos x="10" y="10"/>
    <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05-11T11:14:30.593" idx="1">
    <p:pos x="10" y="10"/>
    <p:text>i like this slide but would probably remove the box about tf-m because that's a much larger discussion and is a little orthogonal to orta itself - granted, tf-m must be part of the platform (or "total solution" as we are calling it now).</p:text>
    <p:extLst>
      <p:ext uri="{C676402C-5697-4E1C-873F-D02D1690AC5C}">
        <p15:threadingInfo xmlns:p15="http://schemas.microsoft.com/office/powerpoint/2012/main" timeZoneBias="420"/>
      </p:ext>
    </p:extLst>
  </p:cm>
  <p:cm authorId="2" dt="2021-05-11T23:44:33.691" idx="2">
    <p:pos x="10" y="146"/>
    <p:text>Reworded TF-M box to a clear message (no judgement)</p:text>
    <p:extLst>
      <p:ext uri="{C676402C-5697-4E1C-873F-D02D1690AC5C}">
        <p15:threadingInfo xmlns:p15="http://schemas.microsoft.com/office/powerpoint/2012/main" timeZoneBias="420">
          <p15:parentCm authorId="2"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2/9/26</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211832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659960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54124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322318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1854982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4293473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4293473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a:p>
        </p:txBody>
      </p:sp>
    </p:spTree>
    <p:extLst>
      <p:ext uri="{BB962C8B-B14F-4D97-AF65-F5344CB8AC3E}">
        <p14:creationId xmlns:p14="http://schemas.microsoft.com/office/powerpoint/2010/main" val="3205508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Potential key customer: DSP Concepts.  See email exchange:</a:t>
            </a:r>
          </a:p>
          <a:p>
            <a:endParaRPr lang="en-GB" dirty="0"/>
          </a:p>
          <a:p>
            <a:pPr marL="0" marR="0">
              <a:spcBef>
                <a:spcPts val="0"/>
              </a:spcBef>
              <a:spcAft>
                <a:spcPts val="0"/>
              </a:spcAft>
            </a:pPr>
            <a:r>
              <a:rPr lang="en-US" sz="1100" b="1" dirty="0">
                <a:effectLst/>
                <a:latin typeface="Calibri" panose="020F0502020204030204" pitchFamily="34" charset="0"/>
                <a:ea typeface="DengXian" panose="02010600030101010101" pitchFamily="2" charset="-122"/>
              </a:rPr>
              <a:t>From:</a:t>
            </a:r>
            <a:r>
              <a:rPr lang="en-US" sz="1100" dirty="0">
                <a:effectLst/>
                <a:latin typeface="Calibri" panose="020F0502020204030204" pitchFamily="34" charset="0"/>
                <a:ea typeface="DengXian" panose="02010600030101010101" pitchFamily="2" charset="-122"/>
              </a:rPr>
              <a:t> Paul Beckmann &lt;</a:t>
            </a:r>
            <a:r>
              <a:rPr lang="en-US" sz="1100" u="sng" dirty="0">
                <a:solidFill>
                  <a:srgbClr val="0000FF"/>
                </a:solidFill>
                <a:effectLst/>
                <a:latin typeface="Calibri" panose="020F0502020204030204" pitchFamily="34" charset="0"/>
                <a:ea typeface="DengXian" panose="02010600030101010101" pitchFamily="2" charset="-122"/>
                <a:hlinkClick r:id="rId3"/>
              </a:rPr>
              <a:t>pbeckmann@dspconcepts.com</a:t>
            </a:r>
            <a:r>
              <a:rPr lang="en-US" sz="1100" dirty="0">
                <a:effectLst/>
                <a:latin typeface="Calibri" panose="020F0502020204030204" pitchFamily="34" charset="0"/>
                <a:ea typeface="DengXian" panose="02010600030101010101" pitchFamily="2" charset="-122"/>
              </a:rPr>
              <a:t>&gt; </a:t>
            </a:r>
            <a:br>
              <a:rPr lang="en-US" sz="1100" dirty="0">
                <a:effectLst/>
                <a:latin typeface="Calibri" panose="020F0502020204030204" pitchFamily="34" charset="0"/>
                <a:ea typeface="DengXian" panose="02010600030101010101" pitchFamily="2" charset="-122"/>
              </a:rPr>
            </a:br>
            <a:r>
              <a:rPr lang="en-US" sz="1100" b="1" dirty="0">
                <a:effectLst/>
                <a:latin typeface="Calibri" panose="020F0502020204030204" pitchFamily="34" charset="0"/>
                <a:ea typeface="DengXian" panose="02010600030101010101" pitchFamily="2" charset="-122"/>
              </a:rPr>
              <a:t>Sent:</a:t>
            </a:r>
            <a:r>
              <a:rPr lang="en-US" sz="1100" dirty="0">
                <a:effectLst/>
                <a:latin typeface="Calibri" panose="020F0502020204030204" pitchFamily="34" charset="0"/>
                <a:ea typeface="DengXian" panose="02010600030101010101" pitchFamily="2" charset="-122"/>
              </a:rPr>
              <a:t> Wednesday, April 7, 2021 9:05 PM</a:t>
            </a:r>
            <a:br>
              <a:rPr lang="en-US" sz="1100" dirty="0">
                <a:effectLst/>
                <a:latin typeface="Calibri" panose="020F0502020204030204" pitchFamily="34" charset="0"/>
                <a:ea typeface="DengXian" panose="02010600030101010101" pitchFamily="2" charset="-122"/>
              </a:rPr>
            </a:br>
            <a:r>
              <a:rPr lang="en-US" sz="1100" b="1" dirty="0">
                <a:effectLst/>
                <a:latin typeface="Calibri" panose="020F0502020204030204" pitchFamily="34" charset="0"/>
                <a:ea typeface="DengXian" panose="02010600030101010101" pitchFamily="2" charset="-122"/>
              </a:rPr>
              <a:t>To:</a:t>
            </a:r>
            <a:r>
              <a:rPr lang="en-US" sz="1100" dirty="0">
                <a:effectLst/>
                <a:latin typeface="Calibri" panose="020F0502020204030204" pitchFamily="34" charset="0"/>
                <a:ea typeface="DengXian" panose="02010600030101010101" pitchFamily="2" charset="-122"/>
              </a:rPr>
              <a:t> Reinhard Keil &lt;</a:t>
            </a:r>
            <a:r>
              <a:rPr lang="en-US" sz="1100" u="sng" dirty="0">
                <a:solidFill>
                  <a:srgbClr val="0000FF"/>
                </a:solidFill>
                <a:effectLst/>
                <a:latin typeface="Calibri" panose="020F0502020204030204" pitchFamily="34" charset="0"/>
                <a:ea typeface="DengXian" panose="02010600030101010101" pitchFamily="2" charset="-122"/>
                <a:hlinkClick r:id="rId4"/>
              </a:rPr>
              <a:t>Reinhard.Keil@arm.com</a:t>
            </a:r>
            <a:r>
              <a:rPr lang="en-US" sz="1100" dirty="0">
                <a:effectLst/>
                <a:latin typeface="Calibri" panose="020F0502020204030204" pitchFamily="34" charset="0"/>
                <a:ea typeface="DengXian" panose="02010600030101010101" pitchFamily="2" charset="-122"/>
              </a:rPr>
              <a:t>&gt;</a:t>
            </a:r>
            <a:br>
              <a:rPr lang="en-US" sz="1100" dirty="0">
                <a:effectLst/>
                <a:latin typeface="Calibri" panose="020F0502020204030204" pitchFamily="34" charset="0"/>
                <a:ea typeface="DengXian" panose="02010600030101010101" pitchFamily="2" charset="-122"/>
              </a:rPr>
            </a:br>
            <a:r>
              <a:rPr lang="en-US" sz="1100" b="1" dirty="0">
                <a:effectLst/>
                <a:latin typeface="Calibri" panose="020F0502020204030204" pitchFamily="34" charset="0"/>
                <a:ea typeface="DengXian" panose="02010600030101010101" pitchFamily="2" charset="-122"/>
              </a:rPr>
              <a:t>Subject:</a:t>
            </a:r>
            <a:r>
              <a:rPr lang="en-US" sz="1100" dirty="0">
                <a:effectLst/>
                <a:latin typeface="Calibri" panose="020F0502020204030204" pitchFamily="34" charset="0"/>
                <a:ea typeface="DengXian" panose="02010600030101010101" pitchFamily="2" charset="-122"/>
              </a:rPr>
              <a:t> Re: Compiler comparison / Feedback on Audio API interface</a:t>
            </a:r>
            <a:endParaRPr lang="en-GB" sz="1100" dirty="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dirty="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dirty="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dirty="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dirty="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We are speaking with Reed </a:t>
            </a:r>
            <a:r>
              <a:rPr lang="en-GB" sz="1100" dirty="0" err="1">
                <a:effectLst/>
                <a:latin typeface="Calibri" panose="020F0502020204030204" pitchFamily="34" charset="0"/>
                <a:ea typeface="DengXian" panose="02010600030101010101" pitchFamily="2" charset="-122"/>
              </a:rPr>
              <a:t>Hinkel</a:t>
            </a:r>
            <a:r>
              <a:rPr lang="en-GB" sz="1100" dirty="0">
                <a:effectLst/>
                <a:latin typeface="Calibri" panose="020F0502020204030204" pitchFamily="34" charset="0"/>
                <a:ea typeface="DengXian" panose="02010600030101010101" pitchFamily="2" charset="-122"/>
              </a:rPr>
              <a:t>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dirty="0">
                <a:effectLst/>
                <a:latin typeface="Calibri" panose="020F0502020204030204" pitchFamily="34" charset="0"/>
                <a:ea typeface="DengXian" panose="02010600030101010101" pitchFamily="2" charset="-122"/>
                <a:cs typeface="Times New Roman" panose="02020603050405020304" pitchFamily="18" charset="0"/>
              </a:rPr>
              <a:t>() or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dirty="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a:effectLst/>
                <a:latin typeface="Calibri" panose="020F0502020204030204" pitchFamily="34" charset="0"/>
                <a:ea typeface="DengXian" panose="02010600030101010101" pitchFamily="2" charset="-122"/>
                <a:cs typeface="Times New Roman" panose="02020603050405020304" pitchFamily="18" charset="0"/>
              </a:rPr>
              <a:t>A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dirty="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dirty="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dirty="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dirty="0">
                <a:effectLst/>
                <a:latin typeface="Calibri" panose="020F0502020204030204" pitchFamily="34" charset="0"/>
                <a:ea typeface="DengXian" panose="02010600030101010101" pitchFamily="2" charset="-122"/>
                <a:cs typeface="Times New Roman" panose="02020603050405020304" pitchFamily="18" charset="0"/>
              </a:rPr>
              <a:t>() or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dirty="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dirty="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dirty="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dirty="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dirty="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dirty="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a:p>
        </p:txBody>
      </p:sp>
    </p:spTree>
    <p:extLst>
      <p:ext uri="{BB962C8B-B14F-4D97-AF65-F5344CB8AC3E}">
        <p14:creationId xmlns:p14="http://schemas.microsoft.com/office/powerpoint/2010/main" val="1637366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a:p>
        </p:txBody>
      </p:sp>
    </p:spTree>
    <p:extLst>
      <p:ext uri="{BB962C8B-B14F-4D97-AF65-F5344CB8AC3E}">
        <p14:creationId xmlns:p14="http://schemas.microsoft.com/office/powerpoint/2010/main" val="2389015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a:p>
        </p:txBody>
      </p:sp>
    </p:spTree>
    <p:extLst>
      <p:ext uri="{BB962C8B-B14F-4D97-AF65-F5344CB8AC3E}">
        <p14:creationId xmlns:p14="http://schemas.microsoft.com/office/powerpoint/2010/main" val="2491060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731377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56001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177189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745893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1587776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1101599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405514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2799384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2024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a:solidFill>
                  <a:schemeClr val="bg1"/>
                </a:solidFill>
              </a:rPr>
              <a:t>Thank You</a:t>
            </a:r>
          </a:p>
          <a:p>
            <a:pPr algn="r">
              <a:defRPr/>
            </a:pPr>
            <a:r>
              <a:rPr lang="en-US" altLang="en-US" sz="2800" err="1">
                <a:solidFill>
                  <a:schemeClr val="bg1"/>
                </a:solidFill>
              </a:rPr>
              <a:t>Danke</a:t>
            </a:r>
            <a:endParaRPr lang="en-US" altLang="en-US" sz="2800">
              <a:solidFill>
                <a:schemeClr val="bg1"/>
              </a:solidFill>
            </a:endParaRPr>
          </a:p>
          <a:p>
            <a:pPr algn="r">
              <a:defRPr/>
            </a:pPr>
            <a:r>
              <a:rPr lang="en-US" altLang="en-US" sz="2800">
                <a:solidFill>
                  <a:schemeClr val="bg1"/>
                </a:solidFill>
              </a:rPr>
              <a:t>Gracias</a:t>
            </a:r>
          </a:p>
          <a:p>
            <a:pPr algn="r">
              <a:defRPr/>
            </a:pPr>
            <a:r>
              <a:rPr lang="en-US" altLang="en-US" sz="2800" err="1">
                <a:solidFill>
                  <a:schemeClr val="bg1"/>
                </a:solidFill>
              </a:rPr>
              <a:t>谢谢</a:t>
            </a:r>
            <a:endParaRPr lang="en-US" altLang="en-US" sz="2800">
              <a:solidFill>
                <a:schemeClr val="bg1"/>
              </a:solidFill>
            </a:endParaRPr>
          </a:p>
          <a:p>
            <a:pPr algn="r">
              <a:defRPr/>
            </a:pPr>
            <a:r>
              <a:rPr lang="en-US" altLang="en-US" sz="2800" err="1">
                <a:solidFill>
                  <a:schemeClr val="bg1"/>
                </a:solidFill>
              </a:rPr>
              <a:t>ありがとう</a:t>
            </a:r>
            <a:endParaRPr lang="en-US" altLang="en-US" sz="2800">
              <a:solidFill>
                <a:schemeClr val="bg1"/>
              </a:solidFill>
            </a:endParaRPr>
          </a:p>
          <a:p>
            <a:pPr algn="r">
              <a:defRPr/>
            </a:pPr>
            <a:r>
              <a:rPr lang="en-US" altLang="en-US" sz="2800">
                <a:solidFill>
                  <a:schemeClr val="bg1"/>
                </a:solidFill>
              </a:rPr>
              <a:t>Asante</a:t>
            </a:r>
          </a:p>
          <a:p>
            <a:pPr algn="r">
              <a:defRPr/>
            </a:pPr>
            <a:r>
              <a:rPr lang="en-US" altLang="en-US" sz="2800">
                <a:solidFill>
                  <a:schemeClr val="bg1"/>
                </a:solidFill>
              </a:rPr>
              <a:t>Merci</a:t>
            </a:r>
          </a:p>
          <a:p>
            <a:pPr algn="r">
              <a:defRPr/>
            </a:pPr>
            <a:r>
              <a:rPr lang="en-US" altLang="en-US" sz="2800" err="1">
                <a:solidFill>
                  <a:schemeClr val="bg1"/>
                </a:solidFill>
              </a:rPr>
              <a:t>감사합니다</a:t>
            </a:r>
            <a:endParaRPr lang="en-US" altLang="en-US" sz="2800">
              <a:solidFill>
                <a:schemeClr val="bg1"/>
              </a:solidFill>
            </a:endParaRPr>
          </a:p>
          <a:p>
            <a:pPr algn="r">
              <a:defRPr/>
            </a:pPr>
            <a:r>
              <a:rPr lang="en-US" altLang="en-US" sz="2800" err="1">
                <a:solidFill>
                  <a:schemeClr val="bg1"/>
                </a:solidFill>
              </a:rPr>
              <a:t>धन्यवाद</a:t>
            </a:r>
            <a:endParaRPr lang="en-US" altLang="en-US" sz="280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a:solidFill>
                  <a:schemeClr val="bg1"/>
                </a:solidFill>
              </a:rPr>
              <a:t>Kiitos</a:t>
            </a:r>
          </a:p>
          <a:p>
            <a:pPr algn="r">
              <a:defRPr/>
            </a:pPr>
            <a:r>
              <a:rPr lang="ar-SA" sz="2800" kern="1200">
                <a:solidFill>
                  <a:schemeClr val="bg1"/>
                </a:solidFill>
                <a:latin typeface="Calibri" charset="0"/>
                <a:ea typeface="ＭＳ Ｐゴシック" charset="-128"/>
                <a:cs typeface="+mn-cs"/>
              </a:rPr>
              <a:t>شكرًا</a:t>
            </a:r>
            <a:endParaRPr lang="en-GB" sz="2800" kern="1200">
              <a:solidFill>
                <a:schemeClr val="bg1"/>
              </a:solidFill>
              <a:latin typeface="Calibri" charset="0"/>
              <a:ea typeface="ＭＳ Ｐゴシック" charset="-128"/>
              <a:cs typeface="+mn-cs"/>
            </a:endParaRPr>
          </a:p>
          <a:p>
            <a:pPr algn="r">
              <a:defRPr/>
            </a:pPr>
            <a:r>
              <a:rPr lang="as-IN" altLang="en-US" sz="2800">
                <a:solidFill>
                  <a:schemeClr val="bg1"/>
                </a:solidFill>
              </a:rPr>
              <a:t>ধন্যবাদ</a:t>
            </a:r>
            <a:br>
              <a:rPr lang="en-US" altLang="en-US" sz="2800">
                <a:solidFill>
                  <a:schemeClr val="bg1"/>
                </a:solidFill>
              </a:rPr>
            </a:br>
            <a:r>
              <a:rPr lang="he-IL" altLang="en-US" sz="2800">
                <a:solidFill>
                  <a:schemeClr val="bg1"/>
                </a:solidFill>
              </a:rPr>
              <a:t>תודה</a:t>
            </a:r>
            <a:endParaRPr lang="en-US" altLang="en-US" sz="280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2024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a:solidFill>
                  <a:schemeClr val="bg1"/>
                </a:solidFill>
              </a:rPr>
              <a:t>Thank You</a:t>
            </a:r>
          </a:p>
          <a:p>
            <a:pPr algn="r">
              <a:defRPr/>
            </a:pPr>
            <a:r>
              <a:rPr lang="en-US" altLang="en-US" sz="2800" err="1">
                <a:solidFill>
                  <a:schemeClr val="bg1"/>
                </a:solidFill>
              </a:rPr>
              <a:t>Danke</a:t>
            </a:r>
            <a:endParaRPr lang="en-US" altLang="en-US" sz="2800">
              <a:solidFill>
                <a:schemeClr val="bg1"/>
              </a:solidFill>
            </a:endParaRPr>
          </a:p>
          <a:p>
            <a:pPr algn="r">
              <a:defRPr/>
            </a:pPr>
            <a:r>
              <a:rPr lang="en-US" altLang="en-US" sz="2800">
                <a:solidFill>
                  <a:schemeClr val="bg1"/>
                </a:solidFill>
              </a:rPr>
              <a:t>Gracias</a:t>
            </a:r>
          </a:p>
          <a:p>
            <a:pPr algn="r">
              <a:defRPr/>
            </a:pPr>
            <a:r>
              <a:rPr lang="en-US" altLang="en-US" sz="2800" err="1">
                <a:solidFill>
                  <a:schemeClr val="bg1"/>
                </a:solidFill>
              </a:rPr>
              <a:t>谢谢</a:t>
            </a:r>
            <a:endParaRPr lang="en-US" altLang="en-US" sz="2800">
              <a:solidFill>
                <a:schemeClr val="bg1"/>
              </a:solidFill>
            </a:endParaRPr>
          </a:p>
          <a:p>
            <a:pPr algn="r">
              <a:defRPr/>
            </a:pPr>
            <a:r>
              <a:rPr lang="en-US" altLang="en-US" sz="2800" err="1">
                <a:solidFill>
                  <a:schemeClr val="bg1"/>
                </a:solidFill>
              </a:rPr>
              <a:t>ありがとう</a:t>
            </a:r>
            <a:endParaRPr lang="en-US" altLang="en-US" sz="2800">
              <a:solidFill>
                <a:schemeClr val="bg1"/>
              </a:solidFill>
            </a:endParaRPr>
          </a:p>
          <a:p>
            <a:pPr algn="r">
              <a:defRPr/>
            </a:pPr>
            <a:r>
              <a:rPr lang="en-US" altLang="en-US" sz="2800">
                <a:solidFill>
                  <a:schemeClr val="bg1"/>
                </a:solidFill>
              </a:rPr>
              <a:t>Asante</a:t>
            </a:r>
          </a:p>
          <a:p>
            <a:pPr algn="r">
              <a:defRPr/>
            </a:pPr>
            <a:r>
              <a:rPr lang="en-US" altLang="en-US" sz="2800">
                <a:solidFill>
                  <a:schemeClr val="bg1"/>
                </a:solidFill>
              </a:rPr>
              <a:t>Merci</a:t>
            </a:r>
          </a:p>
          <a:p>
            <a:pPr algn="r">
              <a:defRPr/>
            </a:pPr>
            <a:r>
              <a:rPr lang="en-US" altLang="en-US" sz="2800" err="1">
                <a:solidFill>
                  <a:schemeClr val="bg1"/>
                </a:solidFill>
              </a:rPr>
              <a:t>감사합니다</a:t>
            </a:r>
            <a:endParaRPr lang="en-US" altLang="en-US" sz="2800">
              <a:solidFill>
                <a:schemeClr val="bg1"/>
              </a:solidFill>
            </a:endParaRPr>
          </a:p>
          <a:p>
            <a:pPr algn="r">
              <a:defRPr/>
            </a:pPr>
            <a:r>
              <a:rPr lang="en-US" altLang="en-US" sz="2800" err="1">
                <a:solidFill>
                  <a:schemeClr val="bg1"/>
                </a:solidFill>
              </a:rPr>
              <a:t>धन्यवाद</a:t>
            </a:r>
            <a:endParaRPr lang="en-US" altLang="en-US" sz="280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a:solidFill>
                  <a:schemeClr val="bg1"/>
                </a:solidFill>
              </a:rPr>
              <a:t>Kiitos</a:t>
            </a:r>
          </a:p>
          <a:p>
            <a:pPr algn="r">
              <a:defRPr/>
            </a:pPr>
            <a:r>
              <a:rPr lang="ar-SA" sz="2800" kern="1200">
                <a:solidFill>
                  <a:schemeClr val="bg1"/>
                </a:solidFill>
                <a:latin typeface="Calibri" charset="0"/>
                <a:ea typeface="ＭＳ Ｐゴシック" charset="-128"/>
                <a:cs typeface="+mn-cs"/>
              </a:rPr>
              <a:t>شكرًا</a:t>
            </a:r>
            <a:endParaRPr lang="en-GB" sz="2800" kern="1200">
              <a:solidFill>
                <a:schemeClr val="bg1"/>
              </a:solidFill>
              <a:latin typeface="Calibri" charset="0"/>
              <a:ea typeface="ＭＳ Ｐゴシック" charset="-128"/>
              <a:cs typeface="+mn-cs"/>
            </a:endParaRPr>
          </a:p>
          <a:p>
            <a:pPr algn="r">
              <a:defRPr/>
            </a:pPr>
            <a:r>
              <a:rPr lang="as-IN" altLang="en-US" sz="2800">
                <a:solidFill>
                  <a:schemeClr val="bg1"/>
                </a:solidFill>
              </a:rPr>
              <a:t>ধন্যবাদ</a:t>
            </a:r>
            <a:br>
              <a:rPr lang="en-US" altLang="en-US" sz="2800">
                <a:solidFill>
                  <a:schemeClr val="bg1"/>
                </a:solidFill>
              </a:rPr>
            </a:br>
            <a:r>
              <a:rPr lang="he-IL" altLang="en-US" sz="2800">
                <a:solidFill>
                  <a:schemeClr val="bg1"/>
                </a:solidFill>
              </a:rPr>
              <a:t>תודה</a:t>
            </a:r>
            <a:endParaRPr lang="en-US" altLang="en-US" sz="280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err="1">
                <a:solidFill>
                  <a:schemeClr val="bg1"/>
                </a:solidFill>
              </a:rPr>
              <a:t>www.arm.com</a:t>
            </a:r>
            <a:r>
              <a:rPr lang="en-US" altLang="x-none" sz="120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2024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err="1">
                <a:solidFill>
                  <a:schemeClr val="bg1"/>
                </a:solidFill>
              </a:rPr>
              <a:t>www.arm.com</a:t>
            </a:r>
            <a:r>
              <a:rPr lang="en-US" altLang="x-none" sz="120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2024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652E32-A704-2597-34CF-673BEF8FE63F}"/>
              </a:ext>
            </a:extLst>
          </p:cNvPr>
          <p:cNvSpPr>
            <a:spLocks noGrp="1"/>
          </p:cNvSpPr>
          <p:nvPr>
            <p:ph type="dt" sz="half" idx="10"/>
          </p:nvPr>
        </p:nvSpPr>
        <p:spPr/>
        <p:txBody>
          <a:bodyPr/>
          <a:lstStyle/>
          <a:p>
            <a:fld id="{F5CF01DE-61D0-42C0-8670-20A3590773A8}" type="datetimeFigureOut">
              <a:rPr lang="en-US" smtClean="0"/>
              <a:t>2/9/26</a:t>
            </a:fld>
            <a:endParaRPr lang="en-US"/>
          </a:p>
        </p:txBody>
      </p:sp>
      <p:sp>
        <p:nvSpPr>
          <p:cNvPr id="3" name="Footer Placeholder 2">
            <a:extLst>
              <a:ext uri="{FF2B5EF4-FFF2-40B4-BE49-F238E27FC236}">
                <a16:creationId xmlns:a16="http://schemas.microsoft.com/office/drawing/2014/main" id="{5ABA5D77-EE51-CEB2-10FB-2ADDD20D03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F4D04A-C75E-8557-6361-5ABD22ABE322}"/>
              </a:ext>
            </a:extLst>
          </p:cNvPr>
          <p:cNvSpPr>
            <a:spLocks noGrp="1"/>
          </p:cNvSpPr>
          <p:nvPr>
            <p:ph type="sldNum" sz="quarter" idx="12"/>
          </p:nvPr>
        </p:nvSpPr>
        <p:spPr/>
        <p:txBody>
          <a:bodyPr/>
          <a:lstStyle/>
          <a:p>
            <a:fld id="{3B18C65C-C214-4744-ADCE-4A62F0EA1F8B}" type="slidenum">
              <a:rPr lang="en-US" smtClean="0"/>
              <a:t>‹#›</a:t>
            </a:fld>
            <a:endParaRPr lang="en-US"/>
          </a:p>
        </p:txBody>
      </p:sp>
    </p:spTree>
    <p:extLst>
      <p:ext uri="{BB962C8B-B14F-4D97-AF65-F5344CB8AC3E}">
        <p14:creationId xmlns:p14="http://schemas.microsoft.com/office/powerpoint/2010/main" val="2610413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2024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949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2024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0" r:id="rId2"/>
    <p:sldLayoutId id="2147485440" r:id="rId3"/>
    <p:sldLayoutId id="2147485441" r:id="rId4"/>
    <p:sldLayoutId id="2147485442" r:id="rId5"/>
    <p:sldLayoutId id="2147485443" r:id="rId6"/>
    <p:sldLayoutId id="2147485444" r:id="rId7"/>
    <p:sldLayoutId id="2147485445" r:id="rId8"/>
    <p:sldLayoutId id="2147485446" r:id="rId9"/>
    <p:sldLayoutId id="2147485447" r:id="rId10"/>
    <p:sldLayoutId id="2147485448" r:id="rId11"/>
    <p:sldLayoutId id="2147485449" r:id="rId12"/>
    <p:sldLayoutId id="2147485450" r:id="rId13"/>
    <p:sldLayoutId id="2147485452" r:id="rId14"/>
    <p:sldLayoutId id="2147485512" r:id="rId15"/>
    <p:sldLayoutId id="2147485453" r:id="rId16"/>
    <p:sldLayoutId id="2147485513" r:id="rId17"/>
    <p:sldLayoutId id="2147485515" r:id="rId18"/>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tiff"/><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r/armswdev/cmsis_tools_m55" TargetMode="External"/><Relationship Id="rId2" Type="http://schemas.openxmlformats.org/officeDocument/2006/relationships/hyperlink" Target="https://community.arm.com/developer/tools-software/tools/b/tools-software-ides-blog/posts/infrastructure-for-continuous-integration-tests"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9649B-1105-A147-843A-0426774B7557}"/>
              </a:ext>
            </a:extLst>
          </p:cNvPr>
          <p:cNvSpPr>
            <a:spLocks noGrp="1"/>
          </p:cNvSpPr>
          <p:nvPr>
            <p:ph type="title"/>
          </p:nvPr>
        </p:nvSpPr>
        <p:spPr/>
        <p:txBody>
          <a:bodyPr/>
          <a:lstStyle/>
          <a:p>
            <a:r>
              <a:rPr lang="en-US" dirty="0"/>
              <a:t>Documentation </a:t>
            </a:r>
            <a:br>
              <a:rPr lang="en-US" dirty="0"/>
            </a:br>
            <a:r>
              <a:rPr lang="en-US" dirty="0"/>
              <a:t>images</a:t>
            </a:r>
          </a:p>
        </p:txBody>
      </p:sp>
      <p:sp>
        <p:nvSpPr>
          <p:cNvPr id="5" name="Subtitle 4">
            <a:extLst>
              <a:ext uri="{FF2B5EF4-FFF2-40B4-BE49-F238E27FC236}">
                <a16:creationId xmlns:a16="http://schemas.microsoft.com/office/drawing/2014/main" id="{9940C35C-7C75-43E6-8A12-D8522DCB6FD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378307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E513909-709E-4CAF-B74D-0E92ED43B7B5}"/>
              </a:ext>
            </a:extLst>
          </p:cNvPr>
          <p:cNvSpPr/>
          <p:nvPr/>
        </p:nvSpPr>
        <p:spPr>
          <a:xfrm>
            <a:off x="639825" y="4244376"/>
            <a:ext cx="8083550" cy="781050"/>
          </a:xfrm>
          <a:prstGeom prst="rect">
            <a:avLst/>
          </a:prstGeom>
          <a:solidFill>
            <a:schemeClr val="accent5">
              <a:lumMod val="60000"/>
              <a:lumOff val="4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400" kern="0" dirty="0">
                <a:solidFill>
                  <a:srgbClr val="000000"/>
                </a:solidFill>
                <a:latin typeface="+mn-lt"/>
                <a:ea typeface="ＭＳ Ｐゴシック"/>
              </a:rPr>
              <a:t>Virtual</a:t>
            </a:r>
            <a:br>
              <a:rPr lang="en-US" sz="1400" kern="0" dirty="0">
                <a:solidFill>
                  <a:srgbClr val="000000"/>
                </a:solidFill>
                <a:latin typeface="+mn-lt"/>
                <a:ea typeface="ＭＳ Ｐゴシック"/>
              </a:rPr>
            </a:br>
            <a:r>
              <a:rPr lang="en-US" sz="1400" kern="0" dirty="0">
                <a:solidFill>
                  <a:srgbClr val="000000"/>
                </a:solidFill>
                <a:latin typeface="+mn-lt"/>
                <a:ea typeface="ＭＳ Ｐゴシック"/>
              </a:rPr>
              <a:t>Target</a:t>
            </a:r>
            <a:br>
              <a:rPr lang="en-US" sz="1400" kern="0" dirty="0">
                <a:solidFill>
                  <a:srgbClr val="000000"/>
                </a:solidFill>
                <a:latin typeface="+mn-lt"/>
                <a:ea typeface="ＭＳ Ｐゴシック"/>
              </a:rPr>
            </a:br>
            <a:endParaRPr lang="en-GB" sz="1400" kern="0" dirty="0">
              <a:solidFill>
                <a:srgbClr val="000000"/>
              </a:solidFill>
              <a:latin typeface="+mn-lt"/>
              <a:ea typeface="ＭＳ Ｐゴシック"/>
            </a:endParaRPr>
          </a:p>
        </p:txBody>
      </p:sp>
      <p:sp>
        <p:nvSpPr>
          <p:cNvPr id="3" name="TextBox 2">
            <a:extLst>
              <a:ext uri="{FF2B5EF4-FFF2-40B4-BE49-F238E27FC236}">
                <a16:creationId xmlns:a16="http://schemas.microsoft.com/office/drawing/2014/main" id="{9DCD7761-9349-4087-AD73-D3888F0E894B}"/>
              </a:ext>
            </a:extLst>
          </p:cNvPr>
          <p:cNvSpPr txBox="1"/>
          <p:nvPr/>
        </p:nvSpPr>
        <p:spPr>
          <a:xfrm>
            <a:off x="637738" y="1057974"/>
            <a:ext cx="8079286" cy="2082428"/>
          </a:xfrm>
          <a:prstGeom prst="rect">
            <a:avLst/>
          </a:prstGeom>
          <a:solidFill>
            <a:schemeClr val="bg2"/>
          </a:solidFill>
          <a:ln>
            <a:solidFill>
              <a:schemeClr val="tx1"/>
            </a:solidFill>
            <a:prstDash val="dash"/>
          </a:ln>
        </p:spPr>
        <p:txBody>
          <a:bodyPr wrap="square" lIns="0" tIns="0" rIns="0" bIns="0" rtlCol="0">
            <a:noAutofit/>
          </a:bodyPr>
          <a:lstStyle/>
          <a:p>
            <a:pPr algn="ctr" defTabSz="456936" eaLnBrk="1" fontAlgn="auto" hangingPunct="1">
              <a:spcBef>
                <a:spcPts val="0"/>
              </a:spcBef>
              <a:spcAft>
                <a:spcPts val="0"/>
              </a:spcAft>
              <a:defRPr/>
            </a:pPr>
            <a:r>
              <a:rPr lang="en-US" sz="1600" kern="0">
                <a:solidFill>
                  <a:schemeClr val="accent2"/>
                </a:solidFill>
                <a:latin typeface="+mn-lt"/>
              </a:rPr>
              <a:t>User Application Code (Example)</a:t>
            </a:r>
            <a:endParaRPr lang="en-GB" sz="1600" kern="0">
              <a:solidFill>
                <a:schemeClr val="accent2"/>
              </a:solidFill>
              <a:latin typeface="+mn-lt"/>
            </a:endParaRPr>
          </a:p>
        </p:txBody>
      </p:sp>
      <p:sp>
        <p:nvSpPr>
          <p:cNvPr id="21" name="Rectangle 20">
            <a:extLst>
              <a:ext uri="{FF2B5EF4-FFF2-40B4-BE49-F238E27FC236}">
                <a16:creationId xmlns:a16="http://schemas.microsoft.com/office/drawing/2014/main" id="{55D6DD88-1FD7-4BA4-AB28-44E626DD2497}"/>
              </a:ext>
            </a:extLst>
          </p:cNvPr>
          <p:cNvSpPr/>
          <p:nvPr/>
        </p:nvSpPr>
        <p:spPr>
          <a:xfrm>
            <a:off x="626475" y="3273249"/>
            <a:ext cx="8084167" cy="81724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400" kern="0">
                <a:solidFill>
                  <a:srgbClr val="000000"/>
                </a:solidFill>
                <a:latin typeface="+mn-lt"/>
                <a:ea typeface="ＭＳ Ｐゴシック"/>
              </a:rPr>
              <a:t>Virtual</a:t>
            </a:r>
            <a:br>
              <a:rPr lang="en-US" sz="1400" kern="0">
                <a:latin typeface="+mn-lt"/>
              </a:rPr>
            </a:br>
            <a:r>
              <a:rPr lang="en-US" sz="1400" kern="0">
                <a:latin typeface="+mn-lt"/>
              </a:rPr>
              <a:t>Interfaces</a:t>
            </a:r>
            <a:endParaRPr lang="en-GB" sz="1400" kern="0">
              <a:solidFill>
                <a:srgbClr val="000000"/>
              </a:solidFill>
              <a:latin typeface="+mn-lt"/>
              <a:ea typeface="ＭＳ Ｐゴシック"/>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3168137" y="5399609"/>
            <a:ext cx="1645062" cy="664162"/>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ea typeface="ＭＳ Ｐゴシック"/>
              </a:rPr>
              <a:t>Events on changes of LEDs</a:t>
            </a:r>
            <a:endParaRPr lang="en-US" sz="1200" kern="0">
              <a:solidFill>
                <a:srgbClr val="FFFFFF"/>
              </a:solidFill>
              <a:latin typeface="+mn-lt"/>
              <a:ea typeface="ＭＳ Ｐゴシック"/>
              <a:cs typeface="Calibri"/>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400028" y="2745749"/>
            <a:ext cx="1160347" cy="2660676"/>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3168137" y="3353476"/>
            <a:ext cx="1645062" cy="597315"/>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CMSIS-VIO</a:t>
            </a:r>
            <a:br>
              <a:rPr lang="en-US" sz="1400" kern="0">
                <a:solidFill>
                  <a:srgbClr val="FFFFFF"/>
                </a:solidFill>
                <a:latin typeface="+mn-lt"/>
              </a:rPr>
            </a:br>
            <a:r>
              <a:rPr lang="en-US" sz="1400" kern="0">
                <a:solidFill>
                  <a:srgbClr val="FFFFFF"/>
                </a:solidFill>
                <a:latin typeface="+mn-lt"/>
              </a:rPr>
              <a:t>for Switches/LEDs</a:t>
            </a:r>
            <a:endParaRPr lang="en-US" sz="1200" kern="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1302874" y="1414842"/>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1302874" y="1997355"/>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5033399" y="5392958"/>
            <a:ext cx="1645063" cy="670854"/>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Python Interface:</a:t>
            </a:r>
          </a:p>
          <a:p>
            <a:pPr defTabSz="456936">
              <a:spcBef>
                <a:spcPts val="0"/>
              </a:spcBef>
              <a:spcAft>
                <a:spcPts val="0"/>
              </a:spcAft>
              <a:defRPr/>
            </a:pPr>
            <a:r>
              <a:rPr lang="en-US" sz="1200" kern="0" dirty="0">
                <a:solidFill>
                  <a:srgbClr val="FFFFFF"/>
                </a:solidFill>
                <a:latin typeface="+mn-lt"/>
                <a:ea typeface="ＭＳ Ｐゴシック"/>
                <a:cs typeface="Calibri"/>
              </a:rPr>
              <a:t>  - Script for Audio</a:t>
            </a:r>
            <a:br>
              <a:rPr lang="en-US" sz="1200" kern="0" dirty="0">
                <a:solidFill>
                  <a:srgbClr val="FFFFFF"/>
                </a:solidFill>
                <a:latin typeface="+mn-lt"/>
                <a:ea typeface="ＭＳ Ｐゴシック"/>
                <a:cs typeface="Calibri"/>
              </a:rPr>
            </a:br>
            <a:r>
              <a:rPr lang="en-US" sz="1200" kern="0" dirty="0">
                <a:solidFill>
                  <a:srgbClr val="FFFFFF"/>
                </a:solidFill>
                <a:latin typeface="+mn-lt"/>
                <a:ea typeface="ＭＳ Ｐゴシック"/>
                <a:cs typeface="Calibri"/>
              </a:rPr>
              <a:t>    input/output</a:t>
            </a:r>
            <a:endParaRPr lang="en-US" dirty="0"/>
          </a:p>
        </p:txBody>
      </p:sp>
      <p:sp>
        <p:nvSpPr>
          <p:cNvPr id="33" name="Down Arrow 28">
            <a:extLst>
              <a:ext uri="{FF2B5EF4-FFF2-40B4-BE49-F238E27FC236}">
                <a16:creationId xmlns:a16="http://schemas.microsoft.com/office/drawing/2014/main" id="{0CA77243-2CE9-4FEA-94E0-244BC67E78BD}"/>
              </a:ext>
            </a:extLst>
          </p:cNvPr>
          <p:cNvSpPr/>
          <p:nvPr/>
        </p:nvSpPr>
        <p:spPr>
          <a:xfrm>
            <a:off x="5257458" y="2709258"/>
            <a:ext cx="1160347" cy="2686058"/>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7128298" y="2003686"/>
            <a:ext cx="1160347" cy="1358884"/>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3168137" y="2219423"/>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or test</a:t>
            </a:r>
            <a:br>
              <a:rPr lang="en-US" sz="1400" kern="0">
                <a:solidFill>
                  <a:srgbClr val="FFFFFF"/>
                </a:solidFill>
                <a:latin typeface="+mn-lt"/>
              </a:rPr>
            </a:br>
            <a:r>
              <a:rPr lang="en-US" sz="1400" kern="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5033400" y="2213074"/>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i.e. Voice</a:t>
            </a:r>
            <a:br>
              <a:rPr lang="en-US" sz="1400" kern="0">
                <a:solidFill>
                  <a:srgbClr val="FFFFFF"/>
                </a:solidFill>
                <a:latin typeface="+mn-lt"/>
              </a:rPr>
            </a:br>
            <a:r>
              <a:rPr lang="en-US" sz="1400" kern="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7153691" y="3890963"/>
            <a:ext cx="1160347" cy="1515311"/>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4" name="Rectangle 33">
            <a:extLst>
              <a:ext uri="{FF2B5EF4-FFF2-40B4-BE49-F238E27FC236}">
                <a16:creationId xmlns:a16="http://schemas.microsoft.com/office/drawing/2014/main" id="{7DCE581A-B989-45F5-A63F-785DFF7790CC}"/>
              </a:ext>
            </a:extLst>
          </p:cNvPr>
          <p:cNvSpPr/>
          <p:nvPr/>
        </p:nvSpPr>
        <p:spPr>
          <a:xfrm>
            <a:off x="3165447" y="1577956"/>
            <a:ext cx="5395752" cy="444501"/>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a:solidFill>
                  <a:srgbClr val="FFFFFF"/>
                </a:solidFill>
                <a:latin typeface="+mn-lt"/>
                <a:ea typeface="ＭＳ Ｐゴシック"/>
              </a:rPr>
              <a:t>Application that connects to Internet via BSD-Socket</a:t>
            </a:r>
            <a:endParaRPr lang="en-US" sz="1400" kern="0">
              <a:solidFill>
                <a:srgbClr val="FFFFFF"/>
              </a:solidFill>
              <a:latin typeface="+mn-lt"/>
              <a:ea typeface="ＭＳ Ｐゴシック"/>
              <a:cs typeface="Calibri"/>
            </a:endParaRPr>
          </a:p>
        </p:txBody>
      </p:sp>
      <p:sp>
        <p:nvSpPr>
          <p:cNvPr id="35" name="Rectangle 34">
            <a:extLst>
              <a:ext uri="{FF2B5EF4-FFF2-40B4-BE49-F238E27FC236}">
                <a16:creationId xmlns:a16="http://schemas.microsoft.com/office/drawing/2014/main" id="{AB095A80-2033-4914-BA20-4AFB1EC1D44C}"/>
              </a:ext>
            </a:extLst>
          </p:cNvPr>
          <p:cNvSpPr/>
          <p:nvPr/>
        </p:nvSpPr>
        <p:spPr>
          <a:xfrm>
            <a:off x="5033400" y="3353232"/>
            <a:ext cx="1645062" cy="584860"/>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ea typeface="ＭＳ Ｐゴシック"/>
              </a:rPr>
              <a:t>Audio Driver</a:t>
            </a:r>
            <a:br>
              <a:rPr lang="en-US" sz="1400" kern="0">
                <a:solidFill>
                  <a:srgbClr val="FFFFFF"/>
                </a:solidFill>
                <a:latin typeface="+mn-lt"/>
                <a:ea typeface="ＭＳ Ｐゴシック"/>
              </a:rPr>
            </a:br>
            <a:r>
              <a:rPr lang="en-US" sz="1400" kern="0">
                <a:solidFill>
                  <a:srgbClr val="FFFFFF"/>
                </a:solidFill>
                <a:latin typeface="+mn-lt"/>
                <a:ea typeface="ＭＳ Ｐゴシック"/>
              </a:rPr>
              <a:t>VSI</a:t>
            </a:r>
          </a:p>
        </p:txBody>
      </p:sp>
      <p:sp>
        <p:nvSpPr>
          <p:cNvPr id="37" name="Rectangle 36">
            <a:extLst>
              <a:ext uri="{FF2B5EF4-FFF2-40B4-BE49-F238E27FC236}">
                <a16:creationId xmlns:a16="http://schemas.microsoft.com/office/drawing/2014/main" id="{EB2465A0-66D0-4A3F-9418-AAC68906FB9C}"/>
              </a:ext>
            </a:extLst>
          </p:cNvPr>
          <p:cNvSpPr/>
          <p:nvPr/>
        </p:nvSpPr>
        <p:spPr>
          <a:xfrm>
            <a:off x="6913672" y="5399631"/>
            <a:ext cx="1645491" cy="670855"/>
          </a:xfrm>
          <a:prstGeom prst="rect">
            <a:avLst/>
          </a:prstGeom>
          <a:solidFill>
            <a:srgbClr val="58595B"/>
          </a:solidFill>
          <a:ln w="9525" cap="flat" cmpd="sng" algn="ctr">
            <a:noFill/>
            <a:prstDash val="solid"/>
          </a:ln>
          <a:effectLst/>
        </p:spPr>
        <p:txBody>
          <a:bodyPr lIns="91420" tIns="45711" rIns="91420" bIns="45711" numCol="1" rtlCol="0" anchor="t"/>
          <a:lstStyle/>
          <a:p>
            <a:pPr defTabSz="457073" eaLnBrk="1" fontAlgn="auto" hangingPunct="1">
              <a:spcBef>
                <a:spcPts val="0"/>
              </a:spcBef>
              <a:spcAft>
                <a:spcPts val="0"/>
              </a:spcAft>
              <a:defRPr/>
            </a:pPr>
            <a:r>
              <a:rPr lang="en-US" sz="1200" kern="0">
                <a:solidFill>
                  <a:srgbClr val="FFFFFF"/>
                </a:solidFill>
                <a:latin typeface="+mn-lt"/>
                <a:ea typeface="ＭＳ Ｐゴシック"/>
              </a:rPr>
              <a:t>Connection to the Internet via Socket</a:t>
            </a:r>
            <a:endParaRPr lang="en-US" sz="1200" kern="0">
              <a:solidFill>
                <a:srgbClr val="FFFFFF"/>
              </a:solidFill>
              <a:latin typeface="+mn-lt"/>
              <a:ea typeface="ＭＳ Ｐゴシック"/>
              <a:cs typeface="Calibri"/>
            </a:endParaRPr>
          </a:p>
        </p:txBody>
      </p:sp>
      <p:sp>
        <p:nvSpPr>
          <p:cNvPr id="28" name="Rectangle 27">
            <a:extLst>
              <a:ext uri="{FF2B5EF4-FFF2-40B4-BE49-F238E27FC236}">
                <a16:creationId xmlns:a16="http://schemas.microsoft.com/office/drawing/2014/main" id="{6F5C535E-BCC5-43D0-9D6B-9E0A79BA9033}"/>
              </a:ext>
            </a:extLst>
          </p:cNvPr>
          <p:cNvSpPr/>
          <p:nvPr/>
        </p:nvSpPr>
        <p:spPr>
          <a:xfrm>
            <a:off x="5033400" y="4394789"/>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ea typeface="ＭＳ Ｐゴシック"/>
              </a:rPr>
              <a:t>Virtual Streaming Interface (VSI)</a:t>
            </a:r>
            <a:endParaRPr lang="en-US" sz="1400" kern="0">
              <a:solidFill>
                <a:srgbClr val="FFFFFF"/>
              </a:solidFill>
              <a:latin typeface="+mn-lt"/>
              <a:ea typeface="ＭＳ Ｐゴシック"/>
              <a:cs typeface="Calibri"/>
            </a:endParaRPr>
          </a:p>
        </p:txBody>
      </p:sp>
      <p:sp>
        <p:nvSpPr>
          <p:cNvPr id="25" name="Rectangle 24">
            <a:extLst>
              <a:ext uri="{FF2B5EF4-FFF2-40B4-BE49-F238E27FC236}">
                <a16:creationId xmlns:a16="http://schemas.microsoft.com/office/drawing/2014/main" id="{CCF3FC20-3DB4-4C62-A089-9FC9AD4A0CFE}"/>
              </a:ext>
            </a:extLst>
          </p:cNvPr>
          <p:cNvSpPr/>
          <p:nvPr/>
        </p:nvSpPr>
        <p:spPr>
          <a:xfrm>
            <a:off x="1302874" y="4402386"/>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Event Recorder</a:t>
            </a:r>
            <a:br>
              <a:rPr lang="en-US" sz="1400" kern="0">
                <a:solidFill>
                  <a:srgbClr val="FFFFFF"/>
                </a:solidFill>
                <a:latin typeface="+mn-lt"/>
              </a:rPr>
            </a:br>
            <a:r>
              <a:rPr lang="en-US" sz="1400" kern="0">
                <a:solidFill>
                  <a:srgbClr val="FFFFFF"/>
                </a:solidFill>
                <a:latin typeface="+mn-lt"/>
              </a:rPr>
              <a:t>Capturing</a:t>
            </a:r>
            <a:endParaRPr lang="en-US" sz="1200" kern="0">
              <a:solidFill>
                <a:srgbClr val="FFFFFF"/>
              </a:solidFill>
              <a:latin typeface="+mn-lt"/>
            </a:endParaRPr>
          </a:p>
        </p:txBody>
      </p:sp>
      <p:sp>
        <p:nvSpPr>
          <p:cNvPr id="36" name="Rectangle 35">
            <a:extLst>
              <a:ext uri="{FF2B5EF4-FFF2-40B4-BE49-F238E27FC236}">
                <a16:creationId xmlns:a16="http://schemas.microsoft.com/office/drawing/2014/main" id="{72054B6B-DB57-46AE-A013-4FCC3D076F20}"/>
              </a:ext>
            </a:extLst>
          </p:cNvPr>
          <p:cNvSpPr/>
          <p:nvPr/>
        </p:nvSpPr>
        <p:spPr>
          <a:xfrm>
            <a:off x="6914101" y="4393406"/>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Socket Interface (VSocket)</a:t>
            </a:r>
            <a:endParaRPr lang="en-US" sz="1400" kern="0" dirty="0">
              <a:solidFill>
                <a:srgbClr val="FFFFFF"/>
              </a:solidFill>
              <a:latin typeface="+mn-lt"/>
              <a:cs typeface="Calibri"/>
            </a:endParaRPr>
          </a:p>
        </p:txBody>
      </p:sp>
      <p:sp>
        <p:nvSpPr>
          <p:cNvPr id="38" name="Callout: Line with Border and Accent Bar 37">
            <a:extLst>
              <a:ext uri="{FF2B5EF4-FFF2-40B4-BE49-F238E27FC236}">
                <a16:creationId xmlns:a16="http://schemas.microsoft.com/office/drawing/2014/main" id="{34777546-C79D-4BB9-9491-D2892EAB5552}"/>
              </a:ext>
            </a:extLst>
          </p:cNvPr>
          <p:cNvSpPr/>
          <p:nvPr/>
        </p:nvSpPr>
        <p:spPr>
          <a:xfrm flipH="1">
            <a:off x="685978" y="5358294"/>
            <a:ext cx="1809813" cy="612648"/>
          </a:xfrm>
          <a:prstGeom prst="accentBorderCallout1">
            <a:avLst>
              <a:gd name="adj1" fmla="val 18750"/>
              <a:gd name="adj2" fmla="val -8333"/>
              <a:gd name="adj3" fmla="val 20230"/>
              <a:gd name="adj4" fmla="val -38914"/>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Maps also to a</a:t>
            </a:r>
            <a:br>
              <a:rPr lang="en-US" sz="1200">
                <a:solidFill>
                  <a:schemeClr val="tx1"/>
                </a:solidFill>
              </a:rPr>
            </a:br>
            <a:r>
              <a:rPr lang="en-US" sz="1200">
                <a:solidFill>
                  <a:schemeClr val="tx1"/>
                </a:solidFill>
              </a:rPr>
              <a:t>graphical user panel</a:t>
            </a:r>
            <a:endParaRPr lang="en-GB" sz="1200">
              <a:solidFill>
                <a:schemeClr val="tx1"/>
              </a:solidFill>
            </a:endParaRPr>
          </a:p>
        </p:txBody>
      </p:sp>
      <p:sp>
        <p:nvSpPr>
          <p:cNvPr id="39" name="Rectangle 38">
            <a:extLst>
              <a:ext uri="{FF2B5EF4-FFF2-40B4-BE49-F238E27FC236}">
                <a16:creationId xmlns:a16="http://schemas.microsoft.com/office/drawing/2014/main" id="{6F2C1137-E1C2-4D9C-A9F5-37922F9AD4A1}"/>
              </a:ext>
            </a:extLst>
          </p:cNvPr>
          <p:cNvSpPr/>
          <p:nvPr/>
        </p:nvSpPr>
        <p:spPr>
          <a:xfrm>
            <a:off x="3168137" y="4401275"/>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I/O Interface</a:t>
            </a:r>
            <a:br>
              <a:rPr lang="en-US" sz="1400" kern="0">
                <a:solidFill>
                  <a:srgbClr val="FFFFFF"/>
                </a:solidFill>
                <a:latin typeface="+mn-lt"/>
              </a:rPr>
            </a:br>
            <a:r>
              <a:rPr lang="en-US" sz="1400" kern="0">
                <a:solidFill>
                  <a:srgbClr val="FFFFFF"/>
                </a:solidFill>
                <a:latin typeface="+mn-lt"/>
              </a:rPr>
              <a:t>(VIO)</a:t>
            </a:r>
            <a:endParaRPr lang="en-US" sz="1200" kern="0">
              <a:solidFill>
                <a:srgbClr val="FFFFFF"/>
              </a:solidFill>
              <a:latin typeface="+mn-lt"/>
            </a:endParaRPr>
          </a:p>
        </p:txBody>
      </p:sp>
      <p:sp>
        <p:nvSpPr>
          <p:cNvPr id="42" name="Down Arrow 26">
            <a:extLst>
              <a:ext uri="{FF2B5EF4-FFF2-40B4-BE49-F238E27FC236}">
                <a16:creationId xmlns:a16="http://schemas.microsoft.com/office/drawing/2014/main" id="{57239EB7-651D-4DB4-B3C5-61A437A2B575}"/>
              </a:ext>
            </a:extLst>
          </p:cNvPr>
          <p:cNvSpPr/>
          <p:nvPr/>
        </p:nvSpPr>
        <p:spPr>
          <a:xfrm>
            <a:off x="1556049" y="3011615"/>
            <a:ext cx="1160347" cy="1390259"/>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3" name="Callout: Line with Border and Accent Bar 42">
            <a:extLst>
              <a:ext uri="{FF2B5EF4-FFF2-40B4-BE49-F238E27FC236}">
                <a16:creationId xmlns:a16="http://schemas.microsoft.com/office/drawing/2014/main" id="{33E48F08-686A-4CFF-8E92-61E1D79E9D5C}"/>
              </a:ext>
            </a:extLst>
          </p:cNvPr>
          <p:cNvSpPr/>
          <p:nvPr/>
        </p:nvSpPr>
        <p:spPr>
          <a:xfrm>
            <a:off x="9619750" y="2979948"/>
            <a:ext cx="1897345" cy="612648"/>
          </a:xfrm>
          <a:prstGeom prst="accentBorderCallout1">
            <a:avLst>
              <a:gd name="adj1" fmla="val 18750"/>
              <a:gd name="adj2" fmla="val -8333"/>
              <a:gd name="adj3" fmla="val 88923"/>
              <a:gd name="adj4" fmla="val -49006"/>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The interface layer</a:t>
            </a:r>
            <a:br>
              <a:rPr lang="en-US" sz="1200">
                <a:solidFill>
                  <a:schemeClr val="tx1"/>
                </a:solidFill>
              </a:rPr>
            </a:br>
            <a:r>
              <a:rPr lang="en-US" sz="1200">
                <a:solidFill>
                  <a:schemeClr val="tx1"/>
                </a:solidFill>
              </a:rPr>
              <a:t>can be re-targeted to physical hardware</a:t>
            </a:r>
            <a:endParaRPr lang="en-GB" sz="1200">
              <a:solidFill>
                <a:schemeClr val="tx1"/>
              </a:solidFill>
            </a:endParaRPr>
          </a:p>
        </p:txBody>
      </p:sp>
      <p:sp>
        <p:nvSpPr>
          <p:cNvPr id="32" name="Rectangle 31">
            <a:extLst>
              <a:ext uri="{FF2B5EF4-FFF2-40B4-BE49-F238E27FC236}">
                <a16:creationId xmlns:a16="http://schemas.microsoft.com/office/drawing/2014/main" id="{AFE94C40-7286-481A-8769-BECEB8F4FBEE}"/>
              </a:ext>
            </a:extLst>
          </p:cNvPr>
          <p:cNvSpPr/>
          <p:nvPr/>
        </p:nvSpPr>
        <p:spPr>
          <a:xfrm>
            <a:off x="1302874" y="2574608"/>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45" name="Title 1">
            <a:extLst>
              <a:ext uri="{FF2B5EF4-FFF2-40B4-BE49-F238E27FC236}">
                <a16:creationId xmlns:a16="http://schemas.microsoft.com/office/drawing/2014/main" id="{09F1B7AD-7629-4EC8-A183-BD5DB34BEA75}"/>
              </a:ext>
            </a:extLst>
          </p:cNvPr>
          <p:cNvSpPr>
            <a:spLocks noGrp="1"/>
          </p:cNvSpPr>
          <p:nvPr>
            <p:ph type="title"/>
          </p:nvPr>
        </p:nvSpPr>
        <p:spPr>
          <a:xfrm>
            <a:off x="479425" y="477838"/>
            <a:ext cx="11233150" cy="512762"/>
          </a:xfrm>
        </p:spPr>
        <p:txBody>
          <a:bodyPr/>
          <a:lstStyle/>
          <a:p>
            <a:r>
              <a:rPr lang="en-US" sz="3198" dirty="0"/>
              <a:t>Virtual Hardware: Test Cloud Applications with Internet Connectivity</a:t>
            </a:r>
          </a:p>
        </p:txBody>
      </p:sp>
      <p:sp>
        <p:nvSpPr>
          <p:cNvPr id="46" name="Callout: Line with Border and Accent Bar 45">
            <a:extLst>
              <a:ext uri="{FF2B5EF4-FFF2-40B4-BE49-F238E27FC236}">
                <a16:creationId xmlns:a16="http://schemas.microsoft.com/office/drawing/2014/main" id="{571A10DD-D2A6-4F42-909C-C56B28A2BE8E}"/>
              </a:ext>
            </a:extLst>
          </p:cNvPr>
          <p:cNvSpPr/>
          <p:nvPr/>
        </p:nvSpPr>
        <p:spPr>
          <a:xfrm>
            <a:off x="9624439" y="1598969"/>
            <a:ext cx="1897345" cy="612648"/>
          </a:xfrm>
          <a:prstGeom prst="accentBorderCallout1">
            <a:avLst>
              <a:gd name="adj1" fmla="val 18750"/>
              <a:gd name="adj2" fmla="val -8333"/>
              <a:gd name="adj3" fmla="val 87775"/>
              <a:gd name="adj4" fmla="val -47894"/>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This is a complex user application that requires internet connectivity</a:t>
            </a:r>
            <a:endParaRPr lang="en-GB" sz="1200">
              <a:solidFill>
                <a:schemeClr val="tx1"/>
              </a:solidFill>
            </a:endParaRPr>
          </a:p>
        </p:txBody>
      </p:sp>
      <p:sp>
        <p:nvSpPr>
          <p:cNvPr id="6" name="Callout: Line with Border and Accent Bar 5">
            <a:extLst>
              <a:ext uri="{FF2B5EF4-FFF2-40B4-BE49-F238E27FC236}">
                <a16:creationId xmlns:a16="http://schemas.microsoft.com/office/drawing/2014/main" id="{5C8AE600-D350-431A-98D4-F4D6D10440F8}"/>
              </a:ext>
            </a:extLst>
          </p:cNvPr>
          <p:cNvSpPr/>
          <p:nvPr/>
        </p:nvSpPr>
        <p:spPr>
          <a:xfrm>
            <a:off x="9640886" y="4381551"/>
            <a:ext cx="1809813" cy="612648"/>
          </a:xfrm>
          <a:prstGeom prst="accentBorderCallout1">
            <a:avLst>
              <a:gd name="adj1" fmla="val 18750"/>
              <a:gd name="adj2" fmla="val -8333"/>
              <a:gd name="adj3" fmla="val -91641"/>
              <a:gd name="adj4" fmla="val -168671"/>
            </a:avLst>
          </a:prstGeom>
          <a:solidFill>
            <a:schemeClr val="bg2"/>
          </a:solidFill>
          <a:ln w="12700">
            <a:solidFill>
              <a:schemeClr val="accent1"/>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VSI is under user control and can service also Video or Sensor data</a:t>
            </a:r>
            <a:endParaRPr lang="en-GB" sz="1200">
              <a:solidFill>
                <a:schemeClr val="tx1"/>
              </a:solidFill>
            </a:endParaRPr>
          </a:p>
        </p:txBody>
      </p:sp>
      <p:sp>
        <p:nvSpPr>
          <p:cNvPr id="47" name="TextBox 46">
            <a:extLst>
              <a:ext uri="{FF2B5EF4-FFF2-40B4-BE49-F238E27FC236}">
                <a16:creationId xmlns:a16="http://schemas.microsoft.com/office/drawing/2014/main" id="{12A27533-3843-491C-BC95-CCCAD95F6C8D}"/>
              </a:ext>
            </a:extLst>
          </p:cNvPr>
          <p:cNvSpPr txBox="1"/>
          <p:nvPr/>
        </p:nvSpPr>
        <p:spPr>
          <a:xfrm>
            <a:off x="6885707" y="3018007"/>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100"/>
              <a:t>BSD-Socket</a:t>
            </a:r>
            <a:endParaRPr lang="en-GB" sz="1400">
              <a:solidFill>
                <a:schemeClr val="accent1"/>
              </a:solidFill>
              <a:latin typeface="+mn-lt"/>
              <a:ea typeface="+mn-ea"/>
            </a:endParaRPr>
          </a:p>
        </p:txBody>
      </p:sp>
      <p:sp>
        <p:nvSpPr>
          <p:cNvPr id="48" name="Rectangle 47">
            <a:extLst>
              <a:ext uri="{FF2B5EF4-FFF2-40B4-BE49-F238E27FC236}">
                <a16:creationId xmlns:a16="http://schemas.microsoft.com/office/drawing/2014/main" id="{B67BF817-E6F7-497D-AF90-B60EA616810E}"/>
              </a:ext>
            </a:extLst>
          </p:cNvPr>
          <p:cNvSpPr/>
          <p:nvPr/>
        </p:nvSpPr>
        <p:spPr>
          <a:xfrm>
            <a:off x="6914101" y="3358818"/>
            <a:ext cx="1645062" cy="566573"/>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Socket Driver VSocket</a:t>
            </a:r>
            <a:endParaRPr lang="en-US" sz="1400" kern="0" dirty="0">
              <a:solidFill>
                <a:srgbClr val="FFFFFF"/>
              </a:solidFill>
              <a:latin typeface="+mn-lt"/>
              <a:cs typeface="Calibri"/>
            </a:endParaRPr>
          </a:p>
        </p:txBody>
      </p:sp>
      <p:sp>
        <p:nvSpPr>
          <p:cNvPr id="50" name="Callout: Line with Border and Accent Bar 49">
            <a:extLst>
              <a:ext uri="{FF2B5EF4-FFF2-40B4-BE49-F238E27FC236}">
                <a16:creationId xmlns:a16="http://schemas.microsoft.com/office/drawing/2014/main" id="{9CAECF4A-6F9E-4A9E-9E03-31D7EBCEC894}"/>
              </a:ext>
            </a:extLst>
          </p:cNvPr>
          <p:cNvSpPr/>
          <p:nvPr/>
        </p:nvSpPr>
        <p:spPr>
          <a:xfrm>
            <a:off x="9632641" y="5550991"/>
            <a:ext cx="1863834" cy="612648"/>
          </a:xfrm>
          <a:prstGeom prst="accentBorderCallout1">
            <a:avLst>
              <a:gd name="adj1" fmla="val 18750"/>
              <a:gd name="adj2" fmla="val -8333"/>
              <a:gd name="adj3" fmla="val -135977"/>
              <a:gd name="adj4" fmla="val -164309"/>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Up to 8 VSI instances are</a:t>
            </a:r>
            <a:br>
              <a:rPr lang="en-US" sz="1200">
                <a:solidFill>
                  <a:schemeClr val="tx1"/>
                </a:solidFill>
              </a:rPr>
            </a:br>
            <a:r>
              <a:rPr lang="en-US" sz="1200">
                <a:solidFill>
                  <a:schemeClr val="tx1"/>
                </a:solidFill>
              </a:rPr>
              <a:t>supported</a:t>
            </a:r>
            <a:endParaRPr lang="en-GB" sz="1200">
              <a:solidFill>
                <a:schemeClr val="tx1"/>
              </a:solidFill>
            </a:endParaRPr>
          </a:p>
        </p:txBody>
      </p:sp>
    </p:spTree>
    <p:extLst>
      <p:ext uri="{BB962C8B-B14F-4D97-AF65-F5344CB8AC3E}">
        <p14:creationId xmlns:p14="http://schemas.microsoft.com/office/powerpoint/2010/main" val="1705635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9">
            <a:extLst>
              <a:ext uri="{FF2B5EF4-FFF2-40B4-BE49-F238E27FC236}">
                <a16:creationId xmlns:a16="http://schemas.microsoft.com/office/drawing/2014/main" id="{52BB4FED-D6CF-468F-A174-CB478E99F965}"/>
              </a:ext>
            </a:extLst>
          </p:cNvPr>
          <p:cNvSpPr/>
          <p:nvPr/>
        </p:nvSpPr>
        <p:spPr>
          <a:xfrm>
            <a:off x="2698375" y="1737311"/>
            <a:ext cx="2426313" cy="1041022"/>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92193"/>
              <a:gd name="connsiteY0" fmla="*/ 0 h 1689434"/>
              <a:gd name="connsiteX1" fmla="*/ 5685771 w 5792193"/>
              <a:gd name="connsiteY1" fmla="*/ 19366 h 1689434"/>
              <a:gd name="connsiteX2" fmla="*/ 3710007 w 5792193"/>
              <a:gd name="connsiteY2" fmla="*/ 762205 h 1689434"/>
              <a:gd name="connsiteX3" fmla="*/ 3703487 w 5792193"/>
              <a:gd name="connsiteY3" fmla="*/ 1689434 h 1689434"/>
              <a:gd name="connsiteX4" fmla="*/ 6440 w 5792193"/>
              <a:gd name="connsiteY4" fmla="*/ 1663677 h 1689434"/>
              <a:gd name="connsiteX5" fmla="*/ 0 w 5792193"/>
              <a:gd name="connsiteY5" fmla="*/ 0 h 1689434"/>
              <a:gd name="connsiteX0" fmla="*/ 0 w 3710007"/>
              <a:gd name="connsiteY0" fmla="*/ 0 h 1689434"/>
              <a:gd name="connsiteX1" fmla="*/ 3710007 w 3710007"/>
              <a:gd name="connsiteY1" fmla="*/ 762205 h 1689434"/>
              <a:gd name="connsiteX2" fmla="*/ 3703487 w 3710007"/>
              <a:gd name="connsiteY2" fmla="*/ 1689434 h 1689434"/>
              <a:gd name="connsiteX3" fmla="*/ 6440 w 3710007"/>
              <a:gd name="connsiteY3" fmla="*/ 1663677 h 1689434"/>
              <a:gd name="connsiteX4" fmla="*/ 0 w 3710007"/>
              <a:gd name="connsiteY4" fmla="*/ 0 h 1689434"/>
              <a:gd name="connsiteX0" fmla="*/ 0 w 3703773"/>
              <a:gd name="connsiteY0" fmla="*/ 0 h 1689434"/>
              <a:gd name="connsiteX1" fmla="*/ 3696876 w 3703773"/>
              <a:gd name="connsiteY1" fmla="*/ 25633 h 1689434"/>
              <a:gd name="connsiteX2" fmla="*/ 3703487 w 3703773"/>
              <a:gd name="connsiteY2" fmla="*/ 1689434 h 1689434"/>
              <a:gd name="connsiteX3" fmla="*/ 6440 w 3703773"/>
              <a:gd name="connsiteY3" fmla="*/ 1663677 h 1689434"/>
              <a:gd name="connsiteX4" fmla="*/ 0 w 3703773"/>
              <a:gd name="connsiteY4" fmla="*/ 0 h 1689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773" h="1689434">
                <a:moveTo>
                  <a:pt x="0" y="0"/>
                </a:moveTo>
                <a:lnTo>
                  <a:pt x="3696876" y="25633"/>
                </a:lnTo>
                <a:cubicBezTo>
                  <a:pt x="3694703" y="334709"/>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15875" cap="flat" cmpd="sng" algn="ctr">
            <a:solidFill>
              <a:schemeClr val="tx1"/>
            </a:solidFill>
            <a:prstDash val="dash"/>
          </a:ln>
          <a:effectLst/>
        </p:spPr>
        <p:txBody>
          <a:bodyPr lIns="91396" tIns="45699" rIns="91396" bIns="45699" rtlCol="0" anchor="t"/>
          <a:lstStyle/>
          <a:p>
            <a:pPr algn="ctr" defTabSz="456936" eaLnBrk="1" fontAlgn="auto" hangingPunct="1">
              <a:spcBef>
                <a:spcPts val="0"/>
              </a:spcBef>
              <a:spcAft>
                <a:spcPts val="0"/>
              </a:spcAft>
              <a:defRPr/>
            </a:pPr>
            <a:r>
              <a:rPr lang="en-US" sz="1400" kern="0" dirty="0">
                <a:solidFill>
                  <a:schemeClr val="accent2"/>
                </a:solidFill>
                <a:latin typeface="+mn-lt"/>
              </a:rPr>
              <a:t>User Application Code</a:t>
            </a:r>
            <a:endParaRPr lang="en-GB" sz="1400" kern="0" dirty="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14383"/>
            <a:ext cx="11227300" cy="512562"/>
          </a:xfrm>
        </p:spPr>
        <p:txBody>
          <a:bodyPr/>
          <a:lstStyle/>
          <a:p>
            <a:r>
              <a:rPr lang="en-US" sz="3198" dirty="0"/>
              <a:t>IoT/ML SW Platform – from FVP to Hardware to Deployment</a:t>
            </a:r>
          </a:p>
        </p:txBody>
      </p:sp>
      <p:sp>
        <p:nvSpPr>
          <p:cNvPr id="9" name="Text Placeholder 8">
            <a:extLst>
              <a:ext uri="{FF2B5EF4-FFF2-40B4-BE49-F238E27FC236}">
                <a16:creationId xmlns:a16="http://schemas.microsoft.com/office/drawing/2014/main" id="{EC550EB9-5DD0-4254-B622-58A5F764314F}"/>
              </a:ext>
            </a:extLst>
          </p:cNvPr>
          <p:cNvSpPr>
            <a:spLocks noGrp="1"/>
          </p:cNvSpPr>
          <p:nvPr>
            <p:ph type="body" sz="quarter" idx="13"/>
          </p:nvPr>
        </p:nvSpPr>
        <p:spPr>
          <a:xfrm>
            <a:off x="482348" y="746170"/>
            <a:ext cx="11227300" cy="344398"/>
          </a:xfrm>
        </p:spPr>
        <p:txBody>
          <a:bodyPr/>
          <a:lstStyle/>
          <a:p>
            <a:r>
              <a:rPr lang="en-US" sz="1799" dirty="0"/>
              <a:t>Ease-of-Use with Open-CMSIS and Keil Studio; provide evidence of correctness on FVP and real deployment</a:t>
            </a:r>
            <a:endParaRPr lang="en-GB" sz="1799" dirty="0"/>
          </a:p>
        </p:txBody>
      </p:sp>
      <p:sp>
        <p:nvSpPr>
          <p:cNvPr id="65" name="Rectangle 64">
            <a:extLst>
              <a:ext uri="{FF2B5EF4-FFF2-40B4-BE49-F238E27FC236}">
                <a16:creationId xmlns:a16="http://schemas.microsoft.com/office/drawing/2014/main" id="{A28E8FDF-4BC5-4319-903E-787BDDE4C2F5}"/>
              </a:ext>
            </a:extLst>
          </p:cNvPr>
          <p:cNvSpPr/>
          <p:nvPr/>
        </p:nvSpPr>
        <p:spPr>
          <a:xfrm>
            <a:off x="1986003" y="3356852"/>
            <a:ext cx="3404281" cy="1255978"/>
          </a:xfrm>
          <a:prstGeom prst="rect">
            <a:avLst/>
          </a:prstGeom>
          <a:solidFill>
            <a:schemeClr val="accent1">
              <a:lumMod val="40000"/>
              <a:lumOff val="60000"/>
              <a:alpha val="34000"/>
            </a:schemeClr>
          </a:solidFill>
          <a:ln w="9525" cap="flat" cmpd="sng" algn="ctr">
            <a:noFill/>
            <a:prstDash val="solid"/>
          </a:ln>
          <a:effectLst/>
        </p:spPr>
        <p:txBody>
          <a:bodyPr vert="vert270" wrap="square" lIns="91440" tIns="45699" rIns="0" bIns="45699" rtlCol="0" anchor="t" anchorCtr="0"/>
          <a:lstStyle/>
          <a:p>
            <a:pPr algn="ctr" defTabSz="456936" fontAlgn="auto" hangingPunct="1">
              <a:lnSpc>
                <a:spcPts val="1698"/>
              </a:lnSpc>
              <a:spcBef>
                <a:spcPts val="0"/>
              </a:spcBef>
              <a:spcAft>
                <a:spcPts val="0"/>
              </a:spcAft>
              <a:defRPr/>
            </a:pPr>
            <a:r>
              <a:rPr lang="en-US" sz="1600" kern="0" dirty="0">
                <a:solidFill>
                  <a:srgbClr val="000000"/>
                </a:solidFill>
                <a:latin typeface="+mn-lt"/>
              </a:rPr>
              <a:t>Simulation layer</a:t>
            </a:r>
            <a:endParaRPr lang="en-GB" sz="1600" kern="0" dirty="0">
              <a:solidFill>
                <a:srgbClr val="000000"/>
              </a:solidFill>
              <a:latin typeface="+mn-lt"/>
            </a:endParaRPr>
          </a:p>
        </p:txBody>
      </p:sp>
      <p:sp>
        <p:nvSpPr>
          <p:cNvPr id="67" name="Down Arrow 26">
            <a:extLst>
              <a:ext uri="{FF2B5EF4-FFF2-40B4-BE49-F238E27FC236}">
                <a16:creationId xmlns:a16="http://schemas.microsoft.com/office/drawing/2014/main" id="{56E41000-215D-4FF4-9DC2-9783BBBEF4A8}"/>
              </a:ext>
            </a:extLst>
          </p:cNvPr>
          <p:cNvSpPr/>
          <p:nvPr/>
        </p:nvSpPr>
        <p:spPr>
          <a:xfrm>
            <a:off x="4479616" y="2710109"/>
            <a:ext cx="675365" cy="2288401"/>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71" name="Rectangle 70">
            <a:extLst>
              <a:ext uri="{FF2B5EF4-FFF2-40B4-BE49-F238E27FC236}">
                <a16:creationId xmlns:a16="http://schemas.microsoft.com/office/drawing/2014/main" id="{086911AE-10B8-4122-BB67-79F1C2BDCCA1}"/>
              </a:ext>
            </a:extLst>
          </p:cNvPr>
          <p:cNvSpPr/>
          <p:nvPr/>
        </p:nvSpPr>
        <p:spPr>
          <a:xfrm>
            <a:off x="2600966" y="4783907"/>
            <a:ext cx="1139439" cy="308629"/>
          </a:xfrm>
          <a:prstGeom prst="rect">
            <a:avLst/>
          </a:prstGeom>
          <a:solidFill>
            <a:srgbClr val="58595B"/>
          </a:solidFill>
          <a:ln w="9525" cap="flat" cmpd="sng" algn="ctr">
            <a:noFill/>
            <a:prstDash val="solid"/>
          </a:ln>
          <a:effectLst/>
        </p:spPr>
        <p:txBody>
          <a:bodyPr lIns="91396" tIns="45699" rIns="91396" bIns="45699" numCol="1" rtlCol="0" anchor="t"/>
          <a:lstStyle/>
          <a:p>
            <a:pPr algn="ctr" defTabSz="456936" eaLnBrk="1" fontAlgn="auto" hangingPunct="1">
              <a:spcBef>
                <a:spcPts val="0"/>
              </a:spcBef>
              <a:spcAft>
                <a:spcPts val="0"/>
              </a:spcAft>
              <a:defRPr/>
            </a:pPr>
            <a:r>
              <a:rPr lang="en-US" sz="1200" kern="0" dirty="0">
                <a:solidFill>
                  <a:srgbClr val="FFFFFF"/>
                </a:solidFill>
                <a:latin typeface="+mn-lt"/>
              </a:rPr>
              <a:t>Stimuli input</a:t>
            </a:r>
          </a:p>
        </p:txBody>
      </p:sp>
      <p:sp>
        <p:nvSpPr>
          <p:cNvPr id="72" name="Rectangle 71">
            <a:extLst>
              <a:ext uri="{FF2B5EF4-FFF2-40B4-BE49-F238E27FC236}">
                <a16:creationId xmlns:a16="http://schemas.microsoft.com/office/drawing/2014/main" id="{CE8FD655-2529-40A3-9959-CE286CF5BAB9}"/>
              </a:ext>
            </a:extLst>
          </p:cNvPr>
          <p:cNvSpPr/>
          <p:nvPr/>
        </p:nvSpPr>
        <p:spPr>
          <a:xfrm>
            <a:off x="2768463" y="2141007"/>
            <a:ext cx="2283200" cy="520944"/>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dirty="0">
                <a:solidFill>
                  <a:srgbClr val="FFFFFF"/>
                </a:solidFill>
                <a:latin typeface="+mn-lt"/>
              </a:rPr>
              <a:t>   SW system under test</a:t>
            </a:r>
          </a:p>
        </p:txBody>
      </p:sp>
      <p:sp>
        <p:nvSpPr>
          <p:cNvPr id="77" name="Rectangle 76">
            <a:extLst>
              <a:ext uri="{FF2B5EF4-FFF2-40B4-BE49-F238E27FC236}">
                <a16:creationId xmlns:a16="http://schemas.microsoft.com/office/drawing/2014/main" id="{9757ADA7-0D34-443E-96B9-5419FEC3C662}"/>
              </a:ext>
            </a:extLst>
          </p:cNvPr>
          <p:cNvSpPr/>
          <p:nvPr/>
        </p:nvSpPr>
        <p:spPr>
          <a:xfrm>
            <a:off x="2582021" y="3422526"/>
            <a:ext cx="1343620" cy="53079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dirty="0">
                <a:solidFill>
                  <a:srgbClr val="FFFFFF"/>
                </a:solidFill>
                <a:latin typeface="+mn-lt"/>
              </a:rPr>
              <a:t>Virtual I/O Drivers</a:t>
            </a:r>
            <a:endParaRPr lang="en-US" sz="1300" kern="0" dirty="0">
              <a:solidFill>
                <a:srgbClr val="FFFFFF"/>
              </a:solidFill>
              <a:latin typeface="+mn-lt"/>
            </a:endParaRPr>
          </a:p>
        </p:txBody>
      </p:sp>
      <p:sp>
        <p:nvSpPr>
          <p:cNvPr id="81" name="Down Arrow 26">
            <a:extLst>
              <a:ext uri="{FF2B5EF4-FFF2-40B4-BE49-F238E27FC236}">
                <a16:creationId xmlns:a16="http://schemas.microsoft.com/office/drawing/2014/main" id="{29803C4C-E797-4F30-A121-DAA0F1E54F8F}"/>
              </a:ext>
            </a:extLst>
          </p:cNvPr>
          <p:cNvSpPr/>
          <p:nvPr/>
        </p:nvSpPr>
        <p:spPr>
          <a:xfrm flipV="1">
            <a:off x="2895383" y="2710108"/>
            <a:ext cx="550606" cy="712417"/>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82" name="Down Arrow 26">
            <a:extLst>
              <a:ext uri="{FF2B5EF4-FFF2-40B4-BE49-F238E27FC236}">
                <a16:creationId xmlns:a16="http://schemas.microsoft.com/office/drawing/2014/main" id="{4650297B-219E-48B1-9A76-72C0CD30DA23}"/>
              </a:ext>
            </a:extLst>
          </p:cNvPr>
          <p:cNvSpPr/>
          <p:nvPr/>
        </p:nvSpPr>
        <p:spPr>
          <a:xfrm flipV="1">
            <a:off x="2895383" y="3945110"/>
            <a:ext cx="550606" cy="804017"/>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80" name="TextBox 79">
            <a:extLst>
              <a:ext uri="{FF2B5EF4-FFF2-40B4-BE49-F238E27FC236}">
                <a16:creationId xmlns:a16="http://schemas.microsoft.com/office/drawing/2014/main" id="{6F35254B-1623-44CD-89ED-539D2633D947}"/>
              </a:ext>
            </a:extLst>
          </p:cNvPr>
          <p:cNvSpPr txBox="1"/>
          <p:nvPr/>
        </p:nvSpPr>
        <p:spPr>
          <a:xfrm>
            <a:off x="2582021" y="4166118"/>
            <a:ext cx="2656084" cy="369332"/>
          </a:xfrm>
          <a:prstGeom prst="rect">
            <a:avLst/>
          </a:prstGeom>
          <a:solidFill>
            <a:srgbClr val="FF6B00">
              <a:alpha val="86000"/>
            </a:srgbClr>
          </a:solidFill>
        </p:spPr>
        <p:txBody>
          <a:bodyPr wrap="square">
            <a:spAutoFit/>
          </a:bodyPr>
          <a:lstStyle/>
          <a:p>
            <a:pPr algn="ctr"/>
            <a:r>
              <a:rPr lang="en-GB" dirty="0">
                <a:solidFill>
                  <a:schemeClr val="bg1"/>
                </a:solidFill>
                <a:latin typeface="+mn-lt"/>
              </a:rPr>
              <a:t>Virtual CPU</a:t>
            </a:r>
          </a:p>
        </p:txBody>
      </p:sp>
      <p:sp>
        <p:nvSpPr>
          <p:cNvPr id="84" name="Rectangle 83">
            <a:extLst>
              <a:ext uri="{FF2B5EF4-FFF2-40B4-BE49-F238E27FC236}">
                <a16:creationId xmlns:a16="http://schemas.microsoft.com/office/drawing/2014/main" id="{B1B96AFB-13D3-48A4-9B3A-B31E320B218F}"/>
              </a:ext>
            </a:extLst>
          </p:cNvPr>
          <p:cNvSpPr/>
          <p:nvPr/>
        </p:nvSpPr>
        <p:spPr>
          <a:xfrm>
            <a:off x="4250845" y="4998510"/>
            <a:ext cx="1139439" cy="308629"/>
          </a:xfrm>
          <a:prstGeom prst="rect">
            <a:avLst/>
          </a:prstGeom>
          <a:solidFill>
            <a:srgbClr val="58595B"/>
          </a:solidFill>
          <a:ln w="9525" cap="flat" cmpd="sng" algn="ctr">
            <a:noFill/>
            <a:prstDash val="solid"/>
          </a:ln>
          <a:effectLst/>
        </p:spPr>
        <p:txBody>
          <a:bodyPr lIns="91396" tIns="45699" rIns="91396" bIns="45699" numCol="1" rtlCol="0" anchor="t"/>
          <a:lstStyle/>
          <a:p>
            <a:pPr algn="ctr" defTabSz="456936" eaLnBrk="1" fontAlgn="auto" hangingPunct="1">
              <a:spcBef>
                <a:spcPts val="0"/>
              </a:spcBef>
              <a:spcAft>
                <a:spcPts val="0"/>
              </a:spcAft>
              <a:defRPr/>
            </a:pPr>
            <a:r>
              <a:rPr lang="en-US" sz="1200" kern="0" dirty="0">
                <a:solidFill>
                  <a:srgbClr val="FFFFFF"/>
                </a:solidFill>
                <a:latin typeface="+mn-lt"/>
              </a:rPr>
              <a:t>Event Log file</a:t>
            </a:r>
          </a:p>
        </p:txBody>
      </p:sp>
    </p:spTree>
    <p:extLst>
      <p:ext uri="{BB962C8B-B14F-4D97-AF65-F5344CB8AC3E}">
        <p14:creationId xmlns:p14="http://schemas.microsoft.com/office/powerpoint/2010/main" val="3549707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1FDFE44-E848-4BDE-B5F6-9264A0D50477}"/>
              </a:ext>
            </a:extLst>
          </p:cNvPr>
          <p:cNvSpPr/>
          <p:nvPr/>
        </p:nvSpPr>
        <p:spPr>
          <a:xfrm>
            <a:off x="3165843" y="1194149"/>
            <a:ext cx="5587208" cy="1701714"/>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685771"/>
              <a:gd name="connsiteY0" fmla="*/ 0 h 1689434"/>
              <a:gd name="connsiteX1" fmla="*/ 5685771 w 5685771"/>
              <a:gd name="connsiteY1" fmla="*/ 19366 h 1689434"/>
              <a:gd name="connsiteX2" fmla="*/ 5675972 w 5685771"/>
              <a:gd name="connsiteY2" fmla="*/ 770012 h 1689434"/>
              <a:gd name="connsiteX3" fmla="*/ 3710007 w 5685771"/>
              <a:gd name="connsiteY3" fmla="*/ 762205 h 1689434"/>
              <a:gd name="connsiteX4" fmla="*/ 3703487 w 5685771"/>
              <a:gd name="connsiteY4" fmla="*/ 1689434 h 1689434"/>
              <a:gd name="connsiteX5" fmla="*/ 6440 w 5685771"/>
              <a:gd name="connsiteY5" fmla="*/ 1663677 h 1689434"/>
              <a:gd name="connsiteX6" fmla="*/ 0 w 5685771"/>
              <a:gd name="connsiteY6" fmla="*/ 0 h 1689434"/>
              <a:gd name="connsiteX0" fmla="*/ 0 w 5698001"/>
              <a:gd name="connsiteY0" fmla="*/ 0 h 1689434"/>
              <a:gd name="connsiteX1" fmla="*/ 5685771 w 5698001"/>
              <a:gd name="connsiteY1" fmla="*/ 19366 h 1689434"/>
              <a:gd name="connsiteX2" fmla="*/ 5698001 w 5698001"/>
              <a:gd name="connsiteY2" fmla="*/ 770012 h 1689434"/>
              <a:gd name="connsiteX3" fmla="*/ 3710007 w 5698001"/>
              <a:gd name="connsiteY3" fmla="*/ 762205 h 1689434"/>
              <a:gd name="connsiteX4" fmla="*/ 3703487 w 5698001"/>
              <a:gd name="connsiteY4" fmla="*/ 1689434 h 1689434"/>
              <a:gd name="connsiteX5" fmla="*/ 6440 w 5698001"/>
              <a:gd name="connsiteY5" fmla="*/ 1663677 h 1689434"/>
              <a:gd name="connsiteX6" fmla="*/ 0 w 5698001"/>
              <a:gd name="connsiteY6" fmla="*/ 0 h 16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001" h="1689434">
                <a:moveTo>
                  <a:pt x="0" y="0"/>
                </a:moveTo>
                <a:lnTo>
                  <a:pt x="5685771" y="19366"/>
                </a:lnTo>
                <a:lnTo>
                  <a:pt x="5698001" y="770012"/>
                </a:lnTo>
                <a:lnTo>
                  <a:pt x="3710007" y="762205"/>
                </a:lnTo>
                <a:cubicBezTo>
                  <a:pt x="3707834" y="1071281"/>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200" kern="0">
                <a:solidFill>
                  <a:schemeClr val="accent2"/>
                </a:solidFill>
                <a:latin typeface="+mn-lt"/>
              </a:rPr>
              <a:t>User Application Code</a:t>
            </a:r>
            <a:endParaRPr lang="en-GB" sz="1200" kern="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83133"/>
            <a:ext cx="11227300" cy="512562"/>
          </a:xfrm>
        </p:spPr>
        <p:txBody>
          <a:bodyPr/>
          <a:lstStyle/>
          <a:p>
            <a:r>
              <a:rPr lang="en-US" sz="3198" dirty="0"/>
              <a:t>FVP Platform for </a:t>
            </a:r>
            <a:r>
              <a:rPr lang="en-US" sz="3198"/>
              <a:t>IoT/DSP/ML Software Development</a:t>
            </a:r>
            <a:endParaRPr lang="en-US" sz="3198" dirty="0"/>
          </a:p>
        </p:txBody>
      </p:sp>
      <p:sp>
        <p:nvSpPr>
          <p:cNvPr id="21" name="Rectangle 20">
            <a:extLst>
              <a:ext uri="{FF2B5EF4-FFF2-40B4-BE49-F238E27FC236}">
                <a16:creationId xmlns:a16="http://schemas.microsoft.com/office/drawing/2014/main" id="{55D6DD88-1FD7-4BA4-AB28-44E626DD2497}"/>
              </a:ext>
            </a:extLst>
          </p:cNvPr>
          <p:cNvSpPr/>
          <p:nvPr/>
        </p:nvSpPr>
        <p:spPr>
          <a:xfrm>
            <a:off x="1420068" y="3067129"/>
            <a:ext cx="7407049" cy="111380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dirty="0">
                <a:solidFill>
                  <a:srgbClr val="000000"/>
                </a:solidFill>
                <a:latin typeface="+mn-lt"/>
                <a:ea typeface="ＭＳ Ｐゴシック"/>
              </a:rPr>
              <a:t>Simulation layer </a:t>
            </a:r>
            <a:endParaRPr lang="en-GB" sz="1600" kern="0" dirty="0">
              <a:solidFill>
                <a:srgbClr val="000000"/>
              </a:solidFill>
              <a:latin typeface="+mn-lt"/>
              <a:ea typeface="ＭＳ Ｐゴシック"/>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3240774" y="4482643"/>
            <a:ext cx="1645062" cy="436205"/>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Events on changes of LEDs</a:t>
            </a:r>
            <a:endParaRPr lang="en-US" sz="1200" kern="0" dirty="0">
              <a:solidFill>
                <a:srgbClr val="FFFFFF"/>
              </a:solidFill>
              <a:latin typeface="+mn-lt"/>
              <a:ea typeface="ＭＳ Ｐゴシック"/>
              <a:cs typeface="Calibri"/>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483132" y="2628874"/>
            <a:ext cx="1160347" cy="1853769"/>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3254312" y="3136485"/>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Demo I/O-Driver</a:t>
            </a:r>
            <a:endParaRPr lang="en-US" sz="1200" kern="0" dirty="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1430521" y="129796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1422213" y="1880480"/>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5056915" y="4482644"/>
            <a:ext cx="1648240" cy="436205"/>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Python Interface for streaming input</a:t>
            </a:r>
            <a:endParaRPr lang="en-US" sz="1200" kern="0" dirty="0">
              <a:solidFill>
                <a:srgbClr val="FFFFFF"/>
              </a:solidFill>
              <a:latin typeface="+mn-lt"/>
              <a:cs typeface="Calibri"/>
            </a:endParaRPr>
          </a:p>
        </p:txBody>
      </p:sp>
      <p:sp>
        <p:nvSpPr>
          <p:cNvPr id="33" name="Down Arrow 28">
            <a:extLst>
              <a:ext uri="{FF2B5EF4-FFF2-40B4-BE49-F238E27FC236}">
                <a16:creationId xmlns:a16="http://schemas.microsoft.com/office/drawing/2014/main" id="{0CA77243-2CE9-4FEA-94E0-244BC67E78BD}"/>
              </a:ext>
            </a:extLst>
          </p:cNvPr>
          <p:cNvSpPr/>
          <p:nvPr/>
        </p:nvSpPr>
        <p:spPr>
          <a:xfrm>
            <a:off x="5317717" y="2559043"/>
            <a:ext cx="1160347" cy="1926690"/>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7231424" y="1891574"/>
            <a:ext cx="1160347" cy="1247960"/>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4" name="TextBox 63">
            <a:extLst>
              <a:ext uri="{FF2B5EF4-FFF2-40B4-BE49-F238E27FC236}">
                <a16:creationId xmlns:a16="http://schemas.microsoft.com/office/drawing/2014/main" id="{E6AE87CE-C7E3-4059-B2F7-3E421B34CA4F}"/>
              </a:ext>
            </a:extLst>
          </p:cNvPr>
          <p:cNvSpPr txBox="1"/>
          <p:nvPr/>
        </p:nvSpPr>
        <p:spPr>
          <a:xfrm>
            <a:off x="7009181" y="1918041"/>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100"/>
              <a:t>BSD-Socket</a:t>
            </a:r>
            <a:endParaRPr lang="en-GB" sz="1400">
              <a:solidFill>
                <a:schemeClr val="accent1"/>
              </a:solidFill>
              <a:latin typeface="+mn-lt"/>
              <a:ea typeface="+mn-ea"/>
            </a:endParaRPr>
          </a:p>
        </p:txBody>
      </p:sp>
      <p:sp>
        <p:nvSpPr>
          <p:cNvPr id="65" name="Rectangle 64">
            <a:extLst>
              <a:ext uri="{FF2B5EF4-FFF2-40B4-BE49-F238E27FC236}">
                <a16:creationId xmlns:a16="http://schemas.microsoft.com/office/drawing/2014/main" id="{B277B62A-660E-423C-88FA-D779BD39AD6E}"/>
              </a:ext>
            </a:extLst>
          </p:cNvPr>
          <p:cNvSpPr/>
          <p:nvPr/>
        </p:nvSpPr>
        <p:spPr>
          <a:xfrm>
            <a:off x="6980792" y="314182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Socket (VSocket)</a:t>
            </a:r>
            <a:endParaRPr lang="en-US" sz="1400" kern="0" dirty="0">
              <a:solidFill>
                <a:srgbClr val="FFFFFF"/>
              </a:solidFill>
              <a:latin typeface="+mn-lt"/>
              <a:cs typeface="Calibri"/>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3263510" y="2102548"/>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Demo or test</a:t>
            </a:r>
            <a:br>
              <a:rPr lang="en-US" sz="1400" kern="0" dirty="0">
                <a:solidFill>
                  <a:srgbClr val="FFFFFF"/>
                </a:solidFill>
                <a:latin typeface="+mn-lt"/>
              </a:rPr>
            </a:br>
            <a:r>
              <a:rPr lang="en-US" sz="1400" kern="0" dirty="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5060092" y="2096199"/>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i.e. Voice</a:t>
            </a:r>
            <a:br>
              <a:rPr lang="en-US" sz="1400" kern="0" dirty="0">
                <a:solidFill>
                  <a:srgbClr val="FFFFFF"/>
                </a:solidFill>
                <a:latin typeface="+mn-lt"/>
              </a:rPr>
            </a:br>
            <a:r>
              <a:rPr lang="en-US" sz="1400" kern="0" dirty="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7256817" y="3601439"/>
            <a:ext cx="1160347" cy="884295"/>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2" name="Rectangle 31">
            <a:extLst>
              <a:ext uri="{FF2B5EF4-FFF2-40B4-BE49-F238E27FC236}">
                <a16:creationId xmlns:a16="http://schemas.microsoft.com/office/drawing/2014/main" id="{AFE94C40-7286-481A-8769-BECEB8F4FBEE}"/>
              </a:ext>
            </a:extLst>
          </p:cNvPr>
          <p:cNvSpPr/>
          <p:nvPr/>
        </p:nvSpPr>
        <p:spPr>
          <a:xfrm>
            <a:off x="1420068" y="2457733"/>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34" name="Rectangle 33">
            <a:extLst>
              <a:ext uri="{FF2B5EF4-FFF2-40B4-BE49-F238E27FC236}">
                <a16:creationId xmlns:a16="http://schemas.microsoft.com/office/drawing/2014/main" id="{7DCE581A-B989-45F5-A63F-785DFF7790CC}"/>
              </a:ext>
            </a:extLst>
          </p:cNvPr>
          <p:cNvSpPr/>
          <p:nvPr/>
        </p:nvSpPr>
        <p:spPr>
          <a:xfrm>
            <a:off x="3268573" y="1461081"/>
            <a:ext cx="5395752" cy="444501"/>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dirty="0">
                <a:solidFill>
                  <a:srgbClr val="FFFFFF"/>
                </a:solidFill>
                <a:latin typeface="+mn-lt"/>
                <a:ea typeface="ＭＳ Ｐゴシック"/>
              </a:rPr>
              <a:t>Application that connects to Internet via BSD-Socket</a:t>
            </a:r>
            <a:endParaRPr lang="en-US" sz="1400" kern="0" dirty="0">
              <a:solidFill>
                <a:srgbClr val="FFFFFF"/>
              </a:solidFill>
              <a:latin typeface="+mn-lt"/>
              <a:ea typeface="ＭＳ Ｐゴシック"/>
              <a:cs typeface="Calibri"/>
            </a:endParaRPr>
          </a:p>
        </p:txBody>
      </p:sp>
      <p:sp>
        <p:nvSpPr>
          <p:cNvPr id="35" name="Rectangle 34">
            <a:extLst>
              <a:ext uri="{FF2B5EF4-FFF2-40B4-BE49-F238E27FC236}">
                <a16:creationId xmlns:a16="http://schemas.microsoft.com/office/drawing/2014/main" id="{AB095A80-2033-4914-BA20-4AFB1EC1D44C}"/>
              </a:ext>
            </a:extLst>
          </p:cNvPr>
          <p:cNvSpPr/>
          <p:nvPr/>
        </p:nvSpPr>
        <p:spPr>
          <a:xfrm>
            <a:off x="5061271" y="3136240"/>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Peripheral Driver </a:t>
            </a:r>
            <a:br>
              <a:rPr lang="en-US" sz="1400" kern="0" dirty="0">
                <a:solidFill>
                  <a:srgbClr val="FFFFFF"/>
                </a:solidFill>
                <a:latin typeface="+mn-lt"/>
                <a:ea typeface="ＭＳ Ｐゴシック"/>
              </a:rPr>
            </a:br>
            <a:r>
              <a:rPr lang="en-US" sz="1400" kern="0" dirty="0">
                <a:solidFill>
                  <a:srgbClr val="FFFFFF"/>
                </a:solidFill>
                <a:latin typeface="+mn-lt"/>
                <a:ea typeface="ＭＳ Ｐゴシック"/>
              </a:rPr>
              <a:t>(e.g., Audio)</a:t>
            </a:r>
          </a:p>
        </p:txBody>
      </p:sp>
      <p:sp>
        <p:nvSpPr>
          <p:cNvPr id="37" name="Rectangle 36">
            <a:extLst>
              <a:ext uri="{FF2B5EF4-FFF2-40B4-BE49-F238E27FC236}">
                <a16:creationId xmlns:a16="http://schemas.microsoft.com/office/drawing/2014/main" id="{EB2465A0-66D0-4A3F-9418-AAC68906FB9C}"/>
              </a:ext>
            </a:extLst>
          </p:cNvPr>
          <p:cNvSpPr/>
          <p:nvPr/>
        </p:nvSpPr>
        <p:spPr>
          <a:xfrm>
            <a:off x="6980792" y="4485733"/>
            <a:ext cx="1645063" cy="436205"/>
          </a:xfrm>
          <a:prstGeom prst="rect">
            <a:avLst/>
          </a:prstGeom>
          <a:solidFill>
            <a:srgbClr val="58595B"/>
          </a:solidFill>
          <a:ln w="9525" cap="flat" cmpd="sng" algn="ctr">
            <a:noFill/>
            <a:prstDash val="solid"/>
          </a:ln>
          <a:effectLst/>
        </p:spPr>
        <p:txBody>
          <a:bodyPr lIns="91420" tIns="45711" rIns="91420" bIns="45711" numCol="1" rtlCol="0" anchor="t"/>
          <a:lstStyle/>
          <a:p>
            <a:pPr defTabSz="457073" eaLnBrk="1" fontAlgn="auto" hangingPunct="1">
              <a:spcBef>
                <a:spcPts val="0"/>
              </a:spcBef>
              <a:spcAft>
                <a:spcPts val="0"/>
              </a:spcAft>
              <a:defRPr/>
            </a:pPr>
            <a:r>
              <a:rPr lang="en-US" sz="1200" kern="0" dirty="0">
                <a:solidFill>
                  <a:srgbClr val="FFFFFF"/>
                </a:solidFill>
                <a:latin typeface="+mn-lt"/>
                <a:ea typeface="ＭＳ Ｐゴシック"/>
              </a:rPr>
              <a:t>Connection to the Internet via Socket</a:t>
            </a:r>
            <a:endParaRPr lang="en-US" sz="1200" kern="0" dirty="0">
              <a:solidFill>
                <a:srgbClr val="FFFFFF"/>
              </a:solidFill>
              <a:latin typeface="+mn-lt"/>
              <a:ea typeface="ＭＳ Ｐゴシック"/>
              <a:cs typeface="Calibri"/>
            </a:endParaRPr>
          </a:p>
        </p:txBody>
      </p:sp>
      <p:sp>
        <p:nvSpPr>
          <p:cNvPr id="28" name="Rectangle 27">
            <a:extLst>
              <a:ext uri="{FF2B5EF4-FFF2-40B4-BE49-F238E27FC236}">
                <a16:creationId xmlns:a16="http://schemas.microsoft.com/office/drawing/2014/main" id="{6F5C535E-BCC5-43D0-9D6B-9E0A79BA9033}"/>
              </a:ext>
            </a:extLst>
          </p:cNvPr>
          <p:cNvSpPr/>
          <p:nvPr/>
        </p:nvSpPr>
        <p:spPr>
          <a:xfrm>
            <a:off x="5061270" y="3664560"/>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Streaming Interface (VSI)</a:t>
            </a:r>
            <a:endParaRPr lang="en-US" sz="1400" kern="0" dirty="0">
              <a:solidFill>
                <a:srgbClr val="FFFFFF"/>
              </a:solidFill>
              <a:latin typeface="+mn-lt"/>
              <a:ea typeface="ＭＳ Ｐゴシック"/>
              <a:cs typeface="Calibri"/>
            </a:endParaRPr>
          </a:p>
        </p:txBody>
      </p:sp>
    </p:spTree>
    <p:extLst>
      <p:ext uri="{BB962C8B-B14F-4D97-AF65-F5344CB8AC3E}">
        <p14:creationId xmlns:p14="http://schemas.microsoft.com/office/powerpoint/2010/main" val="344064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69">
            <a:extLst>
              <a:ext uri="{FF2B5EF4-FFF2-40B4-BE49-F238E27FC236}">
                <a16:creationId xmlns:a16="http://schemas.microsoft.com/office/drawing/2014/main" id="{DFCDB865-B135-4D91-9195-B6877FD9EC8D}"/>
              </a:ext>
            </a:extLst>
          </p:cNvPr>
          <p:cNvSpPr/>
          <p:nvPr/>
        </p:nvSpPr>
        <p:spPr>
          <a:xfrm>
            <a:off x="8451476" y="1382003"/>
            <a:ext cx="2245100" cy="1560960"/>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92193"/>
              <a:gd name="connsiteY0" fmla="*/ 0 h 1689434"/>
              <a:gd name="connsiteX1" fmla="*/ 5685771 w 5792193"/>
              <a:gd name="connsiteY1" fmla="*/ 19366 h 1689434"/>
              <a:gd name="connsiteX2" fmla="*/ 3710007 w 5792193"/>
              <a:gd name="connsiteY2" fmla="*/ 762205 h 1689434"/>
              <a:gd name="connsiteX3" fmla="*/ 3703487 w 5792193"/>
              <a:gd name="connsiteY3" fmla="*/ 1689434 h 1689434"/>
              <a:gd name="connsiteX4" fmla="*/ 6440 w 5792193"/>
              <a:gd name="connsiteY4" fmla="*/ 1663677 h 1689434"/>
              <a:gd name="connsiteX5" fmla="*/ 0 w 5792193"/>
              <a:gd name="connsiteY5" fmla="*/ 0 h 1689434"/>
              <a:gd name="connsiteX0" fmla="*/ 0 w 3710007"/>
              <a:gd name="connsiteY0" fmla="*/ 0 h 1689434"/>
              <a:gd name="connsiteX1" fmla="*/ 3710007 w 3710007"/>
              <a:gd name="connsiteY1" fmla="*/ 762205 h 1689434"/>
              <a:gd name="connsiteX2" fmla="*/ 3703487 w 3710007"/>
              <a:gd name="connsiteY2" fmla="*/ 1689434 h 1689434"/>
              <a:gd name="connsiteX3" fmla="*/ 6440 w 3710007"/>
              <a:gd name="connsiteY3" fmla="*/ 1663677 h 1689434"/>
              <a:gd name="connsiteX4" fmla="*/ 0 w 3710007"/>
              <a:gd name="connsiteY4" fmla="*/ 0 h 1689434"/>
              <a:gd name="connsiteX0" fmla="*/ 0 w 3703773"/>
              <a:gd name="connsiteY0" fmla="*/ 0 h 1689434"/>
              <a:gd name="connsiteX1" fmla="*/ 3696876 w 3703773"/>
              <a:gd name="connsiteY1" fmla="*/ 25633 h 1689434"/>
              <a:gd name="connsiteX2" fmla="*/ 3703487 w 3703773"/>
              <a:gd name="connsiteY2" fmla="*/ 1689434 h 1689434"/>
              <a:gd name="connsiteX3" fmla="*/ 6440 w 3703773"/>
              <a:gd name="connsiteY3" fmla="*/ 1663677 h 1689434"/>
              <a:gd name="connsiteX4" fmla="*/ 0 w 3703773"/>
              <a:gd name="connsiteY4" fmla="*/ 0 h 1689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773" h="1689434">
                <a:moveTo>
                  <a:pt x="0" y="0"/>
                </a:moveTo>
                <a:lnTo>
                  <a:pt x="3696876" y="25633"/>
                </a:lnTo>
                <a:cubicBezTo>
                  <a:pt x="3694703" y="334709"/>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15875" cap="flat" cmpd="sng" algn="ctr">
            <a:solidFill>
              <a:schemeClr val="tx1"/>
            </a:solidFill>
            <a:prstDash val="dash"/>
          </a:ln>
          <a:effectLst/>
        </p:spPr>
        <p:txBody>
          <a:bodyPr lIns="91396" tIns="45699" rIns="91396" bIns="45699" rtlCol="0" anchor="t"/>
          <a:lstStyle/>
          <a:p>
            <a:pPr algn="ctr" defTabSz="456936" eaLnBrk="1" fontAlgn="auto" hangingPunct="1">
              <a:spcBef>
                <a:spcPts val="0"/>
              </a:spcBef>
              <a:spcAft>
                <a:spcPts val="0"/>
              </a:spcAft>
              <a:defRPr/>
            </a:pPr>
            <a:r>
              <a:rPr lang="en-US" sz="1400" kern="0" dirty="0">
                <a:solidFill>
                  <a:schemeClr val="accent2"/>
                </a:solidFill>
                <a:latin typeface="+mn-lt"/>
              </a:rPr>
              <a:t>User Application Code</a:t>
            </a:r>
            <a:endParaRPr lang="en-GB" sz="1400" kern="0" dirty="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83133"/>
            <a:ext cx="11227300" cy="512562"/>
          </a:xfrm>
        </p:spPr>
        <p:txBody>
          <a:bodyPr/>
          <a:lstStyle/>
          <a:p>
            <a:r>
              <a:rPr lang="en-US" sz="3198" dirty="0"/>
              <a:t>FVP Platform for </a:t>
            </a:r>
            <a:r>
              <a:rPr lang="en-US" sz="3198"/>
              <a:t>IoT/DSP/ML Software Development</a:t>
            </a:r>
            <a:endParaRPr lang="en-US" sz="3198" dirty="0"/>
          </a:p>
        </p:txBody>
      </p:sp>
      <p:sp>
        <p:nvSpPr>
          <p:cNvPr id="21" name="Rectangle 20">
            <a:extLst>
              <a:ext uri="{FF2B5EF4-FFF2-40B4-BE49-F238E27FC236}">
                <a16:creationId xmlns:a16="http://schemas.microsoft.com/office/drawing/2014/main" id="{55D6DD88-1FD7-4BA4-AB28-44E626DD2497}"/>
              </a:ext>
            </a:extLst>
          </p:cNvPr>
          <p:cNvSpPr/>
          <p:nvPr/>
        </p:nvSpPr>
        <p:spPr>
          <a:xfrm>
            <a:off x="7905750" y="3198792"/>
            <a:ext cx="2876551" cy="111380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dirty="0">
                <a:solidFill>
                  <a:srgbClr val="000000"/>
                </a:solidFill>
                <a:latin typeface="+mn-lt"/>
                <a:ea typeface="ＭＳ Ｐゴシック"/>
              </a:rPr>
              <a:t>Simulation layer </a:t>
            </a:r>
            <a:endParaRPr lang="en-GB" sz="1600" kern="0" dirty="0">
              <a:solidFill>
                <a:srgbClr val="000000"/>
              </a:solidFill>
              <a:latin typeface="+mn-lt"/>
              <a:ea typeface="ＭＳ Ｐゴシック"/>
            </a:endParaRPr>
          </a:p>
        </p:txBody>
      </p:sp>
      <p:sp>
        <p:nvSpPr>
          <p:cNvPr id="33" name="Down Arrow 28">
            <a:extLst>
              <a:ext uri="{FF2B5EF4-FFF2-40B4-BE49-F238E27FC236}">
                <a16:creationId xmlns:a16="http://schemas.microsoft.com/office/drawing/2014/main" id="{0CA77243-2CE9-4FEA-94E0-244BC67E78BD}"/>
              </a:ext>
            </a:extLst>
          </p:cNvPr>
          <p:cNvSpPr/>
          <p:nvPr/>
        </p:nvSpPr>
        <p:spPr>
          <a:xfrm rot="10800000">
            <a:off x="8945922" y="2853449"/>
            <a:ext cx="1160347" cy="1765633"/>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7" name="Rectangle 66">
            <a:extLst>
              <a:ext uri="{FF2B5EF4-FFF2-40B4-BE49-F238E27FC236}">
                <a16:creationId xmlns:a16="http://schemas.microsoft.com/office/drawing/2014/main" id="{2450A397-6109-4BAA-92BD-DAA5DE8D13BD}"/>
              </a:ext>
            </a:extLst>
          </p:cNvPr>
          <p:cNvSpPr/>
          <p:nvPr/>
        </p:nvSpPr>
        <p:spPr>
          <a:xfrm>
            <a:off x="8602572" y="2172399"/>
            <a:ext cx="1893978"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Software Under Test</a:t>
            </a:r>
            <a:br>
              <a:rPr lang="en-US" sz="1400" kern="0" dirty="0">
                <a:solidFill>
                  <a:srgbClr val="FFFFFF"/>
                </a:solidFill>
                <a:latin typeface="+mn-lt"/>
              </a:rPr>
            </a:br>
            <a:r>
              <a:rPr lang="en-US" sz="1400" kern="0" dirty="0">
                <a:solidFill>
                  <a:srgbClr val="FFFFFF"/>
                </a:solidFill>
                <a:latin typeface="+mn-lt"/>
              </a:rPr>
              <a:t>(e.g. voice recognition)</a:t>
            </a:r>
          </a:p>
        </p:txBody>
      </p:sp>
      <p:sp>
        <p:nvSpPr>
          <p:cNvPr id="34" name="Rectangle 33">
            <a:extLst>
              <a:ext uri="{FF2B5EF4-FFF2-40B4-BE49-F238E27FC236}">
                <a16:creationId xmlns:a16="http://schemas.microsoft.com/office/drawing/2014/main" id="{7DCE581A-B989-45F5-A63F-785DFF7790CC}"/>
              </a:ext>
            </a:extLst>
          </p:cNvPr>
          <p:cNvSpPr/>
          <p:nvPr/>
        </p:nvSpPr>
        <p:spPr>
          <a:xfrm>
            <a:off x="8602573" y="1769399"/>
            <a:ext cx="1893977" cy="333237"/>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dirty="0">
                <a:solidFill>
                  <a:srgbClr val="FFFFFF"/>
                </a:solidFill>
                <a:latin typeface="+mn-lt"/>
                <a:ea typeface="ＭＳ Ｐゴシック"/>
              </a:rPr>
              <a:t>Application</a:t>
            </a:r>
            <a:endParaRPr lang="en-US" sz="1400" kern="0" dirty="0">
              <a:solidFill>
                <a:srgbClr val="FFFFFF"/>
              </a:solidFill>
              <a:latin typeface="+mn-lt"/>
              <a:ea typeface="ＭＳ Ｐゴシック"/>
              <a:cs typeface="Calibri"/>
            </a:endParaRPr>
          </a:p>
        </p:txBody>
      </p:sp>
      <p:sp>
        <p:nvSpPr>
          <p:cNvPr id="35" name="Rectangle 34">
            <a:extLst>
              <a:ext uri="{FF2B5EF4-FFF2-40B4-BE49-F238E27FC236}">
                <a16:creationId xmlns:a16="http://schemas.microsoft.com/office/drawing/2014/main" id="{AB095A80-2033-4914-BA20-4AFB1EC1D44C}"/>
              </a:ext>
            </a:extLst>
          </p:cNvPr>
          <p:cNvSpPr/>
          <p:nvPr/>
        </p:nvSpPr>
        <p:spPr>
          <a:xfrm>
            <a:off x="8689477" y="3269590"/>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Audio Driver</a:t>
            </a:r>
          </a:p>
          <a:p>
            <a:pPr algn="ctr" defTabSz="456936" eaLnBrk="1" fontAlgn="auto" hangingPunct="1">
              <a:spcBef>
                <a:spcPts val="0"/>
              </a:spcBef>
              <a:spcAft>
                <a:spcPts val="0"/>
              </a:spcAft>
              <a:defRPr/>
            </a:pPr>
            <a:r>
              <a:rPr lang="en-US" sz="1200" kern="0" dirty="0">
                <a:solidFill>
                  <a:srgbClr val="FFFFFF"/>
                </a:solidFill>
                <a:latin typeface="+mn-lt"/>
                <a:ea typeface="ＭＳ Ｐゴシック"/>
              </a:rPr>
              <a:t>(</a:t>
            </a:r>
            <a:r>
              <a:rPr lang="en-US" sz="1200" i="1" kern="0" dirty="0">
                <a:solidFill>
                  <a:srgbClr val="FFFFFF"/>
                </a:solidFill>
                <a:latin typeface="+mn-lt"/>
                <a:ea typeface="ＭＳ Ｐゴシック"/>
              </a:rPr>
              <a:t>audio_drv.h/.c</a:t>
            </a:r>
            <a:r>
              <a:rPr lang="en-US" sz="1200" kern="0" dirty="0">
                <a:solidFill>
                  <a:srgbClr val="FFFFFF"/>
                </a:solidFill>
                <a:latin typeface="+mn-lt"/>
                <a:ea typeface="ＭＳ Ｐゴシック"/>
              </a:rPr>
              <a:t>)</a:t>
            </a:r>
          </a:p>
        </p:txBody>
      </p:sp>
      <p:sp>
        <p:nvSpPr>
          <p:cNvPr id="28" name="Rectangle 27">
            <a:extLst>
              <a:ext uri="{FF2B5EF4-FFF2-40B4-BE49-F238E27FC236}">
                <a16:creationId xmlns:a16="http://schemas.microsoft.com/office/drawing/2014/main" id="{6F5C535E-BCC5-43D0-9D6B-9E0A79BA9033}"/>
              </a:ext>
            </a:extLst>
          </p:cNvPr>
          <p:cNvSpPr/>
          <p:nvPr/>
        </p:nvSpPr>
        <p:spPr>
          <a:xfrm>
            <a:off x="8479682" y="3786032"/>
            <a:ext cx="2092825"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Streaming Interface</a:t>
            </a:r>
          </a:p>
          <a:p>
            <a:pPr algn="ctr" defTabSz="456936" eaLnBrk="1" fontAlgn="auto" hangingPunct="1">
              <a:spcBef>
                <a:spcPts val="0"/>
              </a:spcBef>
              <a:spcAft>
                <a:spcPts val="0"/>
              </a:spcAft>
              <a:defRPr/>
            </a:pPr>
            <a:r>
              <a:rPr lang="en-US" sz="1200" kern="0" dirty="0">
                <a:solidFill>
                  <a:srgbClr val="FFFFFF"/>
                </a:solidFill>
                <a:latin typeface="+mn-lt"/>
                <a:ea typeface="ＭＳ Ｐゴシック"/>
                <a:cs typeface="Calibri"/>
              </a:rPr>
              <a:t>(</a:t>
            </a:r>
            <a:r>
              <a:rPr lang="en-US" sz="1200" i="1" kern="0" dirty="0">
                <a:solidFill>
                  <a:srgbClr val="FFFFFF"/>
                </a:solidFill>
                <a:latin typeface="+mn-lt"/>
                <a:ea typeface="ＭＳ Ｐゴシック"/>
                <a:cs typeface="Calibri"/>
              </a:rPr>
              <a:t>arm_vsi.h</a:t>
            </a:r>
            <a:r>
              <a:rPr lang="en-US" sz="1200" kern="0" dirty="0">
                <a:solidFill>
                  <a:srgbClr val="FFFFFF"/>
                </a:solidFill>
                <a:latin typeface="+mn-lt"/>
                <a:ea typeface="ＭＳ Ｐゴシック"/>
                <a:cs typeface="Calibri"/>
              </a:rPr>
              <a:t>)</a:t>
            </a:r>
          </a:p>
        </p:txBody>
      </p:sp>
      <p:sp>
        <p:nvSpPr>
          <p:cNvPr id="23" name="Rectangle 22">
            <a:extLst>
              <a:ext uri="{FF2B5EF4-FFF2-40B4-BE49-F238E27FC236}">
                <a16:creationId xmlns:a16="http://schemas.microsoft.com/office/drawing/2014/main" id="{3EBA38F5-3351-4CED-815B-7B80A1FFB4BE}"/>
              </a:ext>
            </a:extLst>
          </p:cNvPr>
          <p:cNvSpPr/>
          <p:nvPr/>
        </p:nvSpPr>
        <p:spPr>
          <a:xfrm>
            <a:off x="8537201" y="4456164"/>
            <a:ext cx="1959349" cy="92319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br>
              <a:rPr lang="en-US" dirty="0"/>
            </a:br>
            <a:r>
              <a:rPr lang="en-US" sz="1400" dirty="0"/>
              <a:t>Audio streaming Interface</a:t>
            </a:r>
          </a:p>
          <a:p>
            <a:pPr algn="ctr"/>
            <a:r>
              <a:rPr lang="en-US" sz="1200" dirty="0"/>
              <a:t>(</a:t>
            </a:r>
            <a:r>
              <a:rPr lang="en-US" sz="1200" i="1" dirty="0"/>
              <a:t>audio/.../arm_vsi0.py</a:t>
            </a:r>
            <a:r>
              <a:rPr lang="en-US" sz="1200" dirty="0"/>
              <a:t>)</a:t>
            </a:r>
            <a:endParaRPr lang="en-GB" sz="1200" dirty="0"/>
          </a:p>
        </p:txBody>
      </p:sp>
      <p:sp>
        <p:nvSpPr>
          <p:cNvPr id="25" name="Flowchart: Multidocument 24">
            <a:extLst>
              <a:ext uri="{FF2B5EF4-FFF2-40B4-BE49-F238E27FC236}">
                <a16:creationId xmlns:a16="http://schemas.microsoft.com/office/drawing/2014/main" id="{9ECA7A9E-0607-4C4D-ADA9-1FC4114EF4CE}"/>
              </a:ext>
            </a:extLst>
          </p:cNvPr>
          <p:cNvSpPr/>
          <p:nvPr/>
        </p:nvSpPr>
        <p:spPr>
          <a:xfrm>
            <a:off x="6722428" y="4757584"/>
            <a:ext cx="1554797" cy="512562"/>
          </a:xfrm>
          <a:prstGeom prst="flowChartMulti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files</a:t>
            </a:r>
            <a:endParaRPr lang="en-GB" dirty="0"/>
          </a:p>
        </p:txBody>
      </p:sp>
      <p:cxnSp>
        <p:nvCxnSpPr>
          <p:cNvPr id="38" name="Straight Arrow Connector 37">
            <a:extLst>
              <a:ext uri="{FF2B5EF4-FFF2-40B4-BE49-F238E27FC236}">
                <a16:creationId xmlns:a16="http://schemas.microsoft.com/office/drawing/2014/main" id="{6399303D-A876-4BF5-B642-F861C8F3827E}"/>
              </a:ext>
            </a:extLst>
          </p:cNvPr>
          <p:cNvCxnSpPr>
            <a:cxnSpLocks/>
          </p:cNvCxnSpPr>
          <p:nvPr/>
        </p:nvCxnSpPr>
        <p:spPr>
          <a:xfrm>
            <a:off x="8277225" y="4928775"/>
            <a:ext cx="259976"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100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BFC041-21AB-46FA-9CE9-FBF2ED06AE71}"/>
              </a:ext>
            </a:extLst>
          </p:cNvPr>
          <p:cNvSpPr/>
          <p:nvPr/>
        </p:nvSpPr>
        <p:spPr>
          <a:xfrm>
            <a:off x="4597281" y="1721244"/>
            <a:ext cx="2708910" cy="2510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3340">
              <a:spcAft>
                <a:spcPts val="600"/>
              </a:spcAft>
            </a:pPr>
            <a:r>
              <a:rPr lang="en-US" sz="1800" dirty="0">
                <a:solidFill>
                  <a:schemeClr val="bg1"/>
                </a:solidFill>
              </a:rPr>
              <a:t>Arm FVP model </a:t>
            </a:r>
          </a:p>
          <a:p>
            <a:pPr algn="ctr" defTabSz="453340">
              <a:spcAft>
                <a:spcPts val="0"/>
              </a:spcAft>
            </a:pPr>
            <a:r>
              <a:rPr lang="en-US" sz="1400" dirty="0">
                <a:solidFill>
                  <a:schemeClr val="bg1"/>
                </a:solidFill>
              </a:rPr>
              <a:t>(Fixed Virtual Platform,</a:t>
            </a:r>
          </a:p>
          <a:p>
            <a:pPr algn="ctr" defTabSz="453340">
              <a:spcAft>
                <a:spcPts val="0"/>
              </a:spcAft>
            </a:pPr>
            <a:r>
              <a:rPr lang="en-US" sz="1400" dirty="0">
                <a:solidFill>
                  <a:schemeClr val="bg1"/>
                </a:solidFill>
              </a:rPr>
              <a:t>example: Corstone-300 FVP)</a:t>
            </a: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GB" sz="1600" dirty="0">
              <a:solidFill>
                <a:schemeClr val="bg1"/>
              </a:solidFill>
            </a:endParaRPr>
          </a:p>
        </p:txBody>
      </p:sp>
      <p:sp>
        <p:nvSpPr>
          <p:cNvPr id="17" name="Flowchart: Document 16">
            <a:extLst>
              <a:ext uri="{FF2B5EF4-FFF2-40B4-BE49-F238E27FC236}">
                <a16:creationId xmlns:a16="http://schemas.microsoft.com/office/drawing/2014/main" id="{348E9350-E14A-462F-8944-90236DA610C5}"/>
              </a:ext>
            </a:extLst>
          </p:cNvPr>
          <p:cNvSpPr/>
          <p:nvPr/>
        </p:nvSpPr>
        <p:spPr>
          <a:xfrm>
            <a:off x="8145894" y="4157874"/>
            <a:ext cx="1441450" cy="958850"/>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file</a:t>
            </a:r>
            <a:br>
              <a:rPr lang="en-US" dirty="0"/>
            </a:br>
            <a:r>
              <a:rPr lang="en-US" sz="1400" dirty="0"/>
              <a:t>‘test.wav’</a:t>
            </a:r>
            <a:endParaRPr lang="en-GB" dirty="0"/>
          </a:p>
        </p:txBody>
      </p:sp>
      <p:sp>
        <p:nvSpPr>
          <p:cNvPr id="22" name="Rectangle 21">
            <a:extLst>
              <a:ext uri="{FF2B5EF4-FFF2-40B4-BE49-F238E27FC236}">
                <a16:creationId xmlns:a16="http://schemas.microsoft.com/office/drawing/2014/main" id="{8D896C27-BCEB-47FA-A152-53894C0D22F2}"/>
              </a:ext>
            </a:extLst>
          </p:cNvPr>
          <p:cNvSpPr/>
          <p:nvPr/>
        </p:nvSpPr>
        <p:spPr>
          <a:xfrm>
            <a:off x="1509035" y="2364478"/>
            <a:ext cx="2891790" cy="16917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Application firmware</a:t>
            </a:r>
            <a:endParaRPr lang="en-GB" dirty="0">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a:t>FVP/FM Streaming Peripheral Extension</a:t>
            </a:r>
            <a:endParaRPr lang="en-GB"/>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r>
              <a:rPr lang="en-US"/>
              <a:t>First PoC implementation of Streaming Interface</a:t>
            </a:r>
            <a:endParaRPr lang="en-GB"/>
          </a:p>
        </p:txBody>
      </p:sp>
      <p:sp>
        <p:nvSpPr>
          <p:cNvPr id="7" name="Rectangle 6">
            <a:extLst>
              <a:ext uri="{FF2B5EF4-FFF2-40B4-BE49-F238E27FC236}">
                <a16:creationId xmlns:a16="http://schemas.microsoft.com/office/drawing/2014/main" id="{177C74EE-4661-4801-B146-BB383E0EAF9C}"/>
              </a:ext>
            </a:extLst>
          </p:cNvPr>
          <p:cNvSpPr/>
          <p:nvPr/>
        </p:nvSpPr>
        <p:spPr>
          <a:xfrm>
            <a:off x="4702887" y="2791957"/>
            <a:ext cx="2493645" cy="12642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Streaming Interface (VSI)</a:t>
            </a:r>
          </a:p>
          <a:p>
            <a:pPr algn="ctr"/>
            <a:r>
              <a:rPr lang="en-US" sz="1400" dirty="0"/>
              <a:t>CPU peripheral with</a:t>
            </a:r>
            <a:br>
              <a:rPr lang="en-US" sz="1400" dirty="0"/>
            </a:br>
            <a:r>
              <a:rPr lang="en-US" sz="1400" dirty="0"/>
              <a:t> register interface</a:t>
            </a:r>
            <a:endParaRPr lang="en-US" sz="1400" dirty="0">
              <a:cs typeface="Calibri"/>
            </a:endParaRPr>
          </a:p>
        </p:txBody>
      </p:sp>
      <p:sp>
        <p:nvSpPr>
          <p:cNvPr id="9" name="Rectangle 8">
            <a:extLst>
              <a:ext uri="{FF2B5EF4-FFF2-40B4-BE49-F238E27FC236}">
                <a16:creationId xmlns:a16="http://schemas.microsoft.com/office/drawing/2014/main" id="{90A24D2A-66DF-4017-A0E1-6299C0B93081}"/>
              </a:ext>
            </a:extLst>
          </p:cNvPr>
          <p:cNvSpPr/>
          <p:nvPr/>
        </p:nvSpPr>
        <p:spPr>
          <a:xfrm>
            <a:off x="7592772" y="2792156"/>
            <a:ext cx="2217737" cy="10945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dirty="0"/>
              <a:t>VSI python scripts</a:t>
            </a:r>
            <a:br>
              <a:rPr lang="en-US" dirty="0"/>
            </a:br>
            <a:r>
              <a:rPr lang="en-US" sz="1400" dirty="0"/>
              <a:t>arm_vsi0.py, </a:t>
            </a:r>
            <a:br>
              <a:rPr lang="en-US" sz="1400" dirty="0"/>
            </a:br>
            <a:r>
              <a:rPr lang="en-US" sz="1400" dirty="0"/>
              <a:t>    arm_vsi1.py, …</a:t>
            </a:r>
            <a:endParaRPr lang="en-GB" sz="1400" dirty="0"/>
          </a:p>
        </p:txBody>
      </p:sp>
      <p:sp>
        <p:nvSpPr>
          <p:cNvPr id="19" name="Rectangle 18">
            <a:extLst>
              <a:ext uri="{FF2B5EF4-FFF2-40B4-BE49-F238E27FC236}">
                <a16:creationId xmlns:a16="http://schemas.microsoft.com/office/drawing/2014/main" id="{D94CD6BC-D984-4EFE-95CF-AF8A8637DFA2}"/>
              </a:ext>
            </a:extLst>
          </p:cNvPr>
          <p:cNvSpPr/>
          <p:nvPr/>
        </p:nvSpPr>
        <p:spPr>
          <a:xfrm>
            <a:off x="3049108" y="2791957"/>
            <a:ext cx="1264920"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Peripheral Driver</a:t>
            </a:r>
          </a:p>
          <a:p>
            <a:pPr algn="ctr"/>
            <a:r>
              <a:rPr lang="en-US" sz="1400" dirty="0"/>
              <a:t>Example: audio I/O</a:t>
            </a:r>
            <a:endParaRPr lang="en-GB" dirty="0"/>
          </a:p>
        </p:txBody>
      </p:sp>
      <p:sp>
        <p:nvSpPr>
          <p:cNvPr id="20" name="Rectangle 19">
            <a:extLst>
              <a:ext uri="{FF2B5EF4-FFF2-40B4-BE49-F238E27FC236}">
                <a16:creationId xmlns:a16="http://schemas.microsoft.com/office/drawing/2014/main" id="{A0213FEA-CEFF-476F-8AFF-7E3EBF8665DF}"/>
              </a:ext>
            </a:extLst>
          </p:cNvPr>
          <p:cNvSpPr/>
          <p:nvPr/>
        </p:nvSpPr>
        <p:spPr>
          <a:xfrm>
            <a:off x="1697391" y="2791957"/>
            <a:ext cx="1264920"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application</a:t>
            </a:r>
            <a:endParaRPr lang="en-GB" dirty="0"/>
          </a:p>
        </p:txBody>
      </p:sp>
      <p:sp>
        <p:nvSpPr>
          <p:cNvPr id="30" name="TextBox 29">
            <a:extLst>
              <a:ext uri="{FF2B5EF4-FFF2-40B4-BE49-F238E27FC236}">
                <a16:creationId xmlns:a16="http://schemas.microsoft.com/office/drawing/2014/main" id="{F2C090EB-0F4F-470A-BDEE-442EA792DF6D}"/>
              </a:ext>
            </a:extLst>
          </p:cNvPr>
          <p:cNvSpPr txBox="1"/>
          <p:nvPr/>
        </p:nvSpPr>
        <p:spPr>
          <a:xfrm>
            <a:off x="8293536" y="330530"/>
            <a:ext cx="3898464"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The streaming peripheral is flexible and allows to implement a wide range of use cases for sensors, audio and video. </a:t>
            </a:r>
            <a:endParaRPr lang="en-GB" sz="1600" kern="1200" dirty="0">
              <a:solidFill>
                <a:schemeClr val="tx2"/>
              </a:solidFill>
              <a:latin typeface="+mn-lt"/>
              <a:ea typeface="+mn-ea"/>
              <a:cs typeface="+mn-cs"/>
            </a:endParaRPr>
          </a:p>
        </p:txBody>
      </p:sp>
      <p:cxnSp>
        <p:nvCxnSpPr>
          <p:cNvPr id="5" name="Straight Arrow Connector 4">
            <a:extLst>
              <a:ext uri="{FF2B5EF4-FFF2-40B4-BE49-F238E27FC236}">
                <a16:creationId xmlns:a16="http://schemas.microsoft.com/office/drawing/2014/main" id="{773C34B5-705B-4B48-AF8B-DD66ED9414BC}"/>
              </a:ext>
            </a:extLst>
          </p:cNvPr>
          <p:cNvCxnSpPr>
            <a:cxnSpLocks/>
          </p:cNvCxnSpPr>
          <p:nvPr/>
        </p:nvCxnSpPr>
        <p:spPr>
          <a:xfrm flipH="1" flipV="1">
            <a:off x="8808832" y="3872632"/>
            <a:ext cx="4763" cy="299307"/>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Flowchart: Document 3">
            <a:extLst>
              <a:ext uri="{FF2B5EF4-FFF2-40B4-BE49-F238E27FC236}">
                <a16:creationId xmlns:a16="http://schemas.microsoft.com/office/drawing/2014/main" id="{C968E714-5FB7-4FED-BB6F-374760979964}"/>
              </a:ext>
            </a:extLst>
          </p:cNvPr>
          <p:cNvSpPr/>
          <p:nvPr/>
        </p:nvSpPr>
        <p:spPr>
          <a:xfrm>
            <a:off x="8068900" y="4232139"/>
            <a:ext cx="1441450" cy="958850"/>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files</a:t>
            </a:r>
            <a:br>
              <a:rPr lang="en-US" dirty="0"/>
            </a:br>
            <a:r>
              <a:rPr lang="en-US" sz="1400" dirty="0"/>
              <a:t>(’test.wav’)</a:t>
            </a:r>
            <a:endParaRPr lang="en-GB" dirty="0"/>
          </a:p>
        </p:txBody>
      </p:sp>
      <p:cxnSp>
        <p:nvCxnSpPr>
          <p:cNvPr id="18" name="Straight Arrow Connector 17">
            <a:extLst>
              <a:ext uri="{FF2B5EF4-FFF2-40B4-BE49-F238E27FC236}">
                <a16:creationId xmlns:a16="http://schemas.microsoft.com/office/drawing/2014/main" id="{42BEAD8E-F134-4C65-85DD-A809DE2AFE7C}"/>
              </a:ext>
            </a:extLst>
          </p:cNvPr>
          <p:cNvCxnSpPr>
            <a:cxnSpLocks/>
          </p:cNvCxnSpPr>
          <p:nvPr/>
        </p:nvCxnSpPr>
        <p:spPr>
          <a:xfrm>
            <a:off x="4331153" y="3331906"/>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3C3F59A-F25C-A094-6D92-F2F3D61BF1FB}"/>
              </a:ext>
            </a:extLst>
          </p:cNvPr>
          <p:cNvSpPr/>
          <p:nvPr/>
        </p:nvSpPr>
        <p:spPr>
          <a:xfrm>
            <a:off x="1229447" y="1592112"/>
            <a:ext cx="8855267" cy="3690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ADA7BE91-C6AE-0F92-D269-417336553059}"/>
              </a:ext>
            </a:extLst>
          </p:cNvPr>
          <p:cNvSpPr txBox="1"/>
          <p:nvPr/>
        </p:nvSpPr>
        <p:spPr>
          <a:xfrm>
            <a:off x="1341756" y="1669151"/>
            <a:ext cx="2016065" cy="2215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tx2"/>
                </a:solidFill>
                <a:latin typeface="+mn-lt"/>
                <a:ea typeface="+mn-ea"/>
                <a:cs typeface="+mn-cs"/>
              </a:rPr>
              <a:t>Host: Linux / Windows</a:t>
            </a:r>
            <a:endParaRPr lang="en-GB" sz="1600" kern="1200" dirty="0">
              <a:solidFill>
                <a:schemeClr val="tx2"/>
              </a:solidFill>
              <a:latin typeface="+mn-lt"/>
              <a:ea typeface="+mn-ea"/>
              <a:cs typeface="+mn-cs"/>
            </a:endParaRPr>
          </a:p>
        </p:txBody>
      </p:sp>
      <p:cxnSp>
        <p:nvCxnSpPr>
          <p:cNvPr id="21" name="Straight Arrow Connector 20">
            <a:extLst>
              <a:ext uri="{FF2B5EF4-FFF2-40B4-BE49-F238E27FC236}">
                <a16:creationId xmlns:a16="http://schemas.microsoft.com/office/drawing/2014/main" id="{9C26BDF9-F8F0-5DE1-2C9A-4538D7959340}"/>
              </a:ext>
            </a:extLst>
          </p:cNvPr>
          <p:cNvCxnSpPr>
            <a:cxnSpLocks/>
          </p:cNvCxnSpPr>
          <p:nvPr/>
        </p:nvCxnSpPr>
        <p:spPr>
          <a:xfrm>
            <a:off x="7196532" y="3325420"/>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782153-77A4-D620-5E96-6E9D9A565598}"/>
              </a:ext>
            </a:extLst>
          </p:cNvPr>
          <p:cNvSpPr txBox="1"/>
          <p:nvPr/>
        </p:nvSpPr>
        <p:spPr>
          <a:xfrm>
            <a:off x="7382400" y="1707995"/>
            <a:ext cx="3300565" cy="672755"/>
          </a:xfrm>
          <a:prstGeom prst="rect">
            <a:avLst/>
          </a:prstGeom>
          <a:solidFill>
            <a:schemeClr val="bg1"/>
          </a:solidFill>
          <a:ln>
            <a:noFill/>
            <a:prstDash val="dash"/>
          </a:ln>
        </p:spPr>
        <p:txBody>
          <a:bodyPr wrap="square" lIns="91440" tIns="91440" rIns="91440" bIns="91440" rtlCol="0">
            <a:noAutofit/>
          </a:bodyPr>
          <a:lstStyle/>
          <a:p>
            <a:pPr indent="0" algn="l" defTabSz="914400" rtl="0" eaLnBrk="1" latinLnBrk="0" hangingPunct="1">
              <a:spcBef>
                <a:spcPts val="0"/>
              </a:spcBef>
              <a:spcAft>
                <a:spcPts val="0"/>
              </a:spcAft>
              <a:buFont typeface="Arial" panose="020B0604020202020204" pitchFamily="34" charset="0"/>
              <a:buNone/>
            </a:pPr>
            <a:r>
              <a:rPr lang="en-US" sz="1200" kern="1200" dirty="0">
                <a:solidFill>
                  <a:schemeClr val="tx1">
                    <a:lumMod val="50000"/>
                    <a:lumOff val="50000"/>
                  </a:schemeClr>
                </a:solidFill>
                <a:latin typeface="+mn-lt"/>
                <a:ea typeface="+mn-ea"/>
                <a:cs typeface="+mn-cs"/>
              </a:rPr>
              <a:t>Python scripts with callback functions for custom actions on read/write access to VSI registers. </a:t>
            </a:r>
          </a:p>
          <a:p>
            <a:pPr indent="0" algn="l" defTabSz="914400" rtl="0" eaLnBrk="1" latinLnBrk="0" hangingPunct="1">
              <a:spcBef>
                <a:spcPts val="0"/>
              </a:spcBef>
              <a:spcAft>
                <a:spcPts val="0"/>
              </a:spcAft>
              <a:buFont typeface="Arial" panose="020B0604020202020204" pitchFamily="34" charset="0"/>
              <a:buNone/>
            </a:pPr>
            <a:r>
              <a:rPr lang="en-US" sz="1200" kern="1200" dirty="0">
                <a:solidFill>
                  <a:schemeClr val="tx1">
                    <a:lumMod val="50000"/>
                    <a:lumOff val="50000"/>
                  </a:schemeClr>
                </a:solidFill>
                <a:latin typeface="+mn-lt"/>
                <a:ea typeface="+mn-ea"/>
                <a:cs typeface="+mn-cs"/>
              </a:rPr>
              <a:t>For example: for audio file as input/output.</a:t>
            </a:r>
            <a:endParaRPr lang="en-GB" sz="1200" kern="1200" dirty="0">
              <a:solidFill>
                <a:schemeClr val="tx1">
                  <a:lumMod val="50000"/>
                  <a:lumOff val="50000"/>
                </a:schemeClr>
              </a:solidFill>
              <a:latin typeface="+mn-lt"/>
              <a:ea typeface="+mn-ea"/>
              <a:cs typeface="+mn-cs"/>
            </a:endParaRPr>
          </a:p>
        </p:txBody>
      </p:sp>
      <p:sp>
        <p:nvSpPr>
          <p:cNvPr id="29" name="TextBox 28">
            <a:extLst>
              <a:ext uri="{FF2B5EF4-FFF2-40B4-BE49-F238E27FC236}">
                <a16:creationId xmlns:a16="http://schemas.microsoft.com/office/drawing/2014/main" id="{CCC374B9-185F-44EA-A687-EEEECC16710E}"/>
              </a:ext>
            </a:extLst>
          </p:cNvPr>
          <p:cNvSpPr txBox="1"/>
          <p:nvPr/>
        </p:nvSpPr>
        <p:spPr>
          <a:xfrm>
            <a:off x="811233" y="4543290"/>
            <a:ext cx="3519920" cy="490741"/>
          </a:xfrm>
          <a:prstGeom prst="rect">
            <a:avLst/>
          </a:prstGeom>
          <a:solidFill>
            <a:schemeClr val="bg1"/>
          </a:solidFill>
          <a:ln>
            <a:solidFill>
              <a:schemeClr val="bg1"/>
            </a:solidFill>
            <a:prstDash val="dash"/>
          </a:ln>
        </p:spPr>
        <p:txBody>
          <a:bodyPr wrap="square" lIns="91440" tIns="91440" rIns="91440" bIns="91440" rtlCol="0">
            <a:noAutofit/>
          </a:bodyPr>
          <a:lstStyle/>
          <a:p>
            <a:pPr indent="0" algn="l" defTabSz="914400" rtl="0" eaLnBrk="1" latinLnBrk="0" hangingPunct="1">
              <a:spcBef>
                <a:spcPts val="0"/>
              </a:spcBef>
              <a:spcAft>
                <a:spcPts val="0"/>
              </a:spcAft>
              <a:buFont typeface="Arial" panose="020B0604020202020204" pitchFamily="34" charset="0"/>
              <a:buNone/>
            </a:pPr>
            <a:r>
              <a:rPr lang="en-US" sz="1200" dirty="0">
                <a:solidFill>
                  <a:schemeClr val="tx1">
                    <a:lumMod val="50000"/>
                    <a:lumOff val="50000"/>
                  </a:schemeClr>
                </a:solidFill>
                <a:latin typeface="+mn-lt"/>
                <a:ea typeface="+mn-ea"/>
              </a:rPr>
              <a:t>Peripheral driver abstracts VSI register accesses for a specific use case. For example: audio I/O driver.</a:t>
            </a:r>
            <a:endParaRPr lang="en-GB" sz="1200" kern="1200" dirty="0">
              <a:solidFill>
                <a:schemeClr val="tx1">
                  <a:lumMod val="50000"/>
                  <a:lumOff val="50000"/>
                </a:schemeClr>
              </a:solidFill>
              <a:latin typeface="+mn-lt"/>
              <a:ea typeface="+mn-ea"/>
              <a:cs typeface="+mn-cs"/>
            </a:endParaRPr>
          </a:p>
        </p:txBody>
      </p:sp>
      <p:cxnSp>
        <p:nvCxnSpPr>
          <p:cNvPr id="27" name="Straight Arrow Connector 26">
            <a:extLst>
              <a:ext uri="{FF2B5EF4-FFF2-40B4-BE49-F238E27FC236}">
                <a16:creationId xmlns:a16="http://schemas.microsoft.com/office/drawing/2014/main" id="{466AA56D-9F37-2BEC-1A07-CA621C5AF7B3}"/>
              </a:ext>
            </a:extLst>
          </p:cNvPr>
          <p:cNvCxnSpPr>
            <a:cxnSpLocks/>
          </p:cNvCxnSpPr>
          <p:nvPr/>
        </p:nvCxnSpPr>
        <p:spPr>
          <a:xfrm flipV="1">
            <a:off x="7751965" y="2380751"/>
            <a:ext cx="0" cy="526911"/>
          </a:xfrm>
          <a:prstGeom prst="straightConnector1">
            <a:avLst/>
          </a:prstGeom>
          <a:ln w="15875">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10D812E-976D-2D63-6A98-6990BC5C3059}"/>
              </a:ext>
            </a:extLst>
          </p:cNvPr>
          <p:cNvCxnSpPr>
            <a:cxnSpLocks/>
          </p:cNvCxnSpPr>
          <p:nvPr/>
        </p:nvCxnSpPr>
        <p:spPr>
          <a:xfrm flipV="1">
            <a:off x="3213560" y="3769747"/>
            <a:ext cx="0" cy="776253"/>
          </a:xfrm>
          <a:prstGeom prst="straightConnector1">
            <a:avLst/>
          </a:prstGeom>
          <a:ln w="15875">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EFC5BED-49E4-774C-7BD8-F3B5E0C433E3}"/>
              </a:ext>
            </a:extLst>
          </p:cNvPr>
          <p:cNvSpPr txBox="1"/>
          <p:nvPr/>
        </p:nvSpPr>
        <p:spPr>
          <a:xfrm>
            <a:off x="5025431" y="4528713"/>
            <a:ext cx="2653651" cy="605306"/>
          </a:xfrm>
          <a:prstGeom prst="rect">
            <a:avLst/>
          </a:prstGeom>
          <a:solidFill>
            <a:schemeClr val="bg1"/>
          </a:solidFill>
          <a:ln>
            <a:noFill/>
            <a:prstDash val="dash"/>
          </a:ln>
        </p:spPr>
        <p:txBody>
          <a:bodyPr wrap="square" lIns="91440" tIns="91440" rIns="91440" bIns="91440" rtlCol="0">
            <a:noAutofit/>
          </a:bodyPr>
          <a:lstStyle/>
          <a:p>
            <a:pPr indent="0" algn="l" defTabSz="914400" rtl="0" eaLnBrk="1" latinLnBrk="0" hangingPunct="1">
              <a:spcBef>
                <a:spcPts val="0"/>
              </a:spcBef>
              <a:spcAft>
                <a:spcPts val="0"/>
              </a:spcAft>
              <a:buFont typeface="Arial" panose="020B0604020202020204" pitchFamily="34" charset="0"/>
              <a:buNone/>
            </a:pPr>
            <a:r>
              <a:rPr lang="en-US" sz="1200" dirty="0">
                <a:solidFill>
                  <a:schemeClr val="tx1">
                    <a:lumMod val="50000"/>
                    <a:lumOff val="50000"/>
                  </a:schemeClr>
                </a:solidFill>
                <a:latin typeface="+mn-lt"/>
                <a:ea typeface="+mn-ea"/>
              </a:rPr>
              <a:t>8 VSI instances can be used in parallel for multi-channel I/O</a:t>
            </a:r>
            <a:endParaRPr lang="en-GB" sz="1200" kern="1200" dirty="0">
              <a:solidFill>
                <a:schemeClr val="tx1">
                  <a:lumMod val="50000"/>
                  <a:lumOff val="50000"/>
                </a:schemeClr>
              </a:solidFill>
              <a:latin typeface="+mn-lt"/>
              <a:ea typeface="+mn-ea"/>
              <a:cs typeface="+mn-cs"/>
            </a:endParaRPr>
          </a:p>
        </p:txBody>
      </p:sp>
      <p:cxnSp>
        <p:nvCxnSpPr>
          <p:cNvPr id="33" name="Straight Arrow Connector 32">
            <a:extLst>
              <a:ext uri="{FF2B5EF4-FFF2-40B4-BE49-F238E27FC236}">
                <a16:creationId xmlns:a16="http://schemas.microsoft.com/office/drawing/2014/main" id="{F09DA5C9-BA39-817D-8CA1-2D92A3324A40}"/>
              </a:ext>
            </a:extLst>
          </p:cNvPr>
          <p:cNvCxnSpPr>
            <a:cxnSpLocks/>
          </p:cNvCxnSpPr>
          <p:nvPr/>
        </p:nvCxnSpPr>
        <p:spPr>
          <a:xfrm flipV="1">
            <a:off x="6839614" y="3783812"/>
            <a:ext cx="0" cy="776253"/>
          </a:xfrm>
          <a:prstGeom prst="straightConnector1">
            <a:avLst/>
          </a:prstGeom>
          <a:ln w="15875">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79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CA31F23C-1A23-FB84-F8EA-A0D28B1EB135}"/>
              </a:ext>
            </a:extLst>
          </p:cNvPr>
          <p:cNvSpPr/>
          <p:nvPr/>
        </p:nvSpPr>
        <p:spPr>
          <a:xfrm>
            <a:off x="2447573" y="3325625"/>
            <a:ext cx="6430010" cy="2845645"/>
          </a:xfrm>
          <a:prstGeom prst="rect">
            <a:avLst/>
          </a:prstGeom>
          <a:solidFill>
            <a:schemeClr val="accent5">
              <a:lumMod val="20000"/>
              <a:lumOff val="80000"/>
            </a:schemeClr>
          </a:solidFill>
          <a:ln>
            <a:solidFill>
              <a:schemeClr val="accent5">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F9BFC041-21AB-46FA-9CE9-FBF2ED06AE71}"/>
              </a:ext>
            </a:extLst>
          </p:cNvPr>
          <p:cNvSpPr/>
          <p:nvPr/>
        </p:nvSpPr>
        <p:spPr>
          <a:xfrm>
            <a:off x="7295827" y="779530"/>
            <a:ext cx="2708910" cy="23439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3340">
              <a:spcAft>
                <a:spcPts val="600"/>
              </a:spcAft>
            </a:pPr>
            <a:r>
              <a:rPr lang="en-US" sz="1800" dirty="0">
                <a:solidFill>
                  <a:schemeClr val="bg1"/>
                </a:solidFill>
              </a:rPr>
              <a:t>AVH FVP model </a:t>
            </a:r>
            <a:endParaRPr lang="en-US" dirty="0">
              <a:solidFill>
                <a:schemeClr val="bg1"/>
              </a:solidFill>
            </a:endParaRPr>
          </a:p>
          <a:p>
            <a:pPr algn="ctr" defTabSz="453340">
              <a:spcAft>
                <a:spcPts val="600"/>
              </a:spcAft>
            </a:pPr>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GB" sz="1600" dirty="0">
              <a:solidFill>
                <a:schemeClr val="bg1"/>
              </a:solidFill>
            </a:endParaRPr>
          </a:p>
        </p:txBody>
      </p:sp>
      <p:sp>
        <p:nvSpPr>
          <p:cNvPr id="22" name="Rectangle 21">
            <a:extLst>
              <a:ext uri="{FF2B5EF4-FFF2-40B4-BE49-F238E27FC236}">
                <a16:creationId xmlns:a16="http://schemas.microsoft.com/office/drawing/2014/main" id="{8D896C27-BCEB-47FA-A152-53894C0D22F2}"/>
              </a:ext>
            </a:extLst>
          </p:cNvPr>
          <p:cNvSpPr/>
          <p:nvPr/>
        </p:nvSpPr>
        <p:spPr>
          <a:xfrm>
            <a:off x="4349070" y="825665"/>
            <a:ext cx="2708910" cy="219162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Application firmware</a:t>
            </a:r>
            <a:endParaRPr lang="en-GB" dirty="0">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a:xfrm>
            <a:off x="449655" y="302838"/>
            <a:ext cx="11233150" cy="512830"/>
          </a:xfrm>
        </p:spPr>
        <p:txBody>
          <a:bodyPr/>
          <a:lstStyle/>
          <a:p>
            <a:r>
              <a:rPr lang="en-US" dirty="0"/>
              <a:t>Video VSI Use Case</a:t>
            </a:r>
            <a:endParaRPr lang="en-GB" dirty="0"/>
          </a:p>
        </p:txBody>
      </p:sp>
      <p:sp>
        <p:nvSpPr>
          <p:cNvPr id="7" name="Rectangle 6">
            <a:extLst>
              <a:ext uri="{FF2B5EF4-FFF2-40B4-BE49-F238E27FC236}">
                <a16:creationId xmlns:a16="http://schemas.microsoft.com/office/drawing/2014/main" id="{177C74EE-4661-4801-B146-BB383E0EAF9C}"/>
              </a:ext>
            </a:extLst>
          </p:cNvPr>
          <p:cNvSpPr/>
          <p:nvPr/>
        </p:nvSpPr>
        <p:spPr>
          <a:xfrm>
            <a:off x="7403459" y="1835595"/>
            <a:ext cx="2493645" cy="7119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Streaming Interface (VSI)</a:t>
            </a:r>
          </a:p>
        </p:txBody>
      </p:sp>
      <p:sp>
        <p:nvSpPr>
          <p:cNvPr id="9" name="Rectangle 8">
            <a:extLst>
              <a:ext uri="{FF2B5EF4-FFF2-40B4-BE49-F238E27FC236}">
                <a16:creationId xmlns:a16="http://schemas.microsoft.com/office/drawing/2014/main" id="{90A24D2A-66DF-4017-A0E1-6299C0B93081}"/>
              </a:ext>
            </a:extLst>
          </p:cNvPr>
          <p:cNvSpPr/>
          <p:nvPr/>
        </p:nvSpPr>
        <p:spPr>
          <a:xfrm>
            <a:off x="6865470" y="3588405"/>
            <a:ext cx="1460213" cy="102883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9" name="Rectangle 18">
            <a:extLst>
              <a:ext uri="{FF2B5EF4-FFF2-40B4-BE49-F238E27FC236}">
                <a16:creationId xmlns:a16="http://schemas.microsoft.com/office/drawing/2014/main" id="{D94CD6BC-D984-4EFE-95CF-AF8A8637DFA2}"/>
              </a:ext>
            </a:extLst>
          </p:cNvPr>
          <p:cNvSpPr/>
          <p:nvPr/>
        </p:nvSpPr>
        <p:spPr>
          <a:xfrm>
            <a:off x="5948636" y="1420212"/>
            <a:ext cx="1016043" cy="116414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Video</a:t>
            </a:r>
            <a:r>
              <a:rPr lang="en-US" sz="1600" dirty="0"/>
              <a:t> Driver</a:t>
            </a:r>
          </a:p>
          <a:p>
            <a:pPr algn="ctr"/>
            <a:r>
              <a:rPr lang="en-US" sz="1600" dirty="0"/>
              <a:t>(over VSI)</a:t>
            </a:r>
          </a:p>
        </p:txBody>
      </p:sp>
      <p:sp>
        <p:nvSpPr>
          <p:cNvPr id="20" name="Rectangle 19">
            <a:extLst>
              <a:ext uri="{FF2B5EF4-FFF2-40B4-BE49-F238E27FC236}">
                <a16:creationId xmlns:a16="http://schemas.microsoft.com/office/drawing/2014/main" id="{A0213FEA-CEFF-476F-8AFF-7E3EBF8665DF}"/>
              </a:ext>
            </a:extLst>
          </p:cNvPr>
          <p:cNvSpPr/>
          <p:nvPr/>
        </p:nvSpPr>
        <p:spPr>
          <a:xfrm>
            <a:off x="4536091" y="2114642"/>
            <a:ext cx="1062326" cy="54448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ML Algorithm</a:t>
            </a:r>
            <a:endParaRPr lang="en-GB" sz="1600" dirty="0"/>
          </a:p>
        </p:txBody>
      </p:sp>
      <p:cxnSp>
        <p:nvCxnSpPr>
          <p:cNvPr id="18" name="Straight Arrow Connector 17">
            <a:extLst>
              <a:ext uri="{FF2B5EF4-FFF2-40B4-BE49-F238E27FC236}">
                <a16:creationId xmlns:a16="http://schemas.microsoft.com/office/drawing/2014/main" id="{42BEAD8E-F134-4C65-85DD-A809DE2AFE7C}"/>
              </a:ext>
            </a:extLst>
          </p:cNvPr>
          <p:cNvCxnSpPr>
            <a:cxnSpLocks/>
          </p:cNvCxnSpPr>
          <p:nvPr/>
        </p:nvCxnSpPr>
        <p:spPr>
          <a:xfrm>
            <a:off x="6917661" y="2263759"/>
            <a:ext cx="512358" cy="0"/>
          </a:xfrm>
          <a:prstGeom prst="straightConnector1">
            <a:avLst/>
          </a:prstGeom>
          <a:ln w="19050">
            <a:solidFill>
              <a:schemeClr val="tx1">
                <a:lumMod val="85000"/>
                <a:lumOff val="15000"/>
              </a:schemeClr>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DC2AE49-76A9-E7C5-7ED1-D3D2BABB7B97}"/>
              </a:ext>
            </a:extLst>
          </p:cNvPr>
          <p:cNvCxnSpPr>
            <a:cxnSpLocks/>
            <a:stCxn id="20" idx="3"/>
          </p:cNvCxnSpPr>
          <p:nvPr/>
        </p:nvCxnSpPr>
        <p:spPr>
          <a:xfrm>
            <a:off x="5598417" y="2386885"/>
            <a:ext cx="350220" cy="2849"/>
          </a:xfrm>
          <a:prstGeom prst="straightConnector1">
            <a:avLst/>
          </a:prstGeom>
          <a:ln w="19050">
            <a:solidFill>
              <a:schemeClr val="tx1">
                <a:lumMod val="85000"/>
                <a:lumOff val="15000"/>
              </a:schemeClr>
            </a:solidFill>
            <a:headEnd type="triangle" w="med" len="lg"/>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8E4A830-7CE9-6EAB-3B07-2BCC378D8C37}"/>
              </a:ext>
            </a:extLst>
          </p:cNvPr>
          <p:cNvSpPr/>
          <p:nvPr/>
        </p:nvSpPr>
        <p:spPr>
          <a:xfrm>
            <a:off x="4536092" y="1359917"/>
            <a:ext cx="1062326" cy="54448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Post-processing</a:t>
            </a:r>
            <a:endParaRPr lang="en-GB" sz="1600" dirty="0"/>
          </a:p>
        </p:txBody>
      </p:sp>
      <p:cxnSp>
        <p:nvCxnSpPr>
          <p:cNvPr id="23" name="Straight Arrow Connector 22">
            <a:extLst>
              <a:ext uri="{FF2B5EF4-FFF2-40B4-BE49-F238E27FC236}">
                <a16:creationId xmlns:a16="http://schemas.microsoft.com/office/drawing/2014/main" id="{C1DE9502-33CA-A5A4-7E0E-A855B941E4FB}"/>
              </a:ext>
            </a:extLst>
          </p:cNvPr>
          <p:cNvCxnSpPr>
            <a:cxnSpLocks/>
            <a:stCxn id="16" idx="2"/>
          </p:cNvCxnSpPr>
          <p:nvPr/>
        </p:nvCxnSpPr>
        <p:spPr>
          <a:xfrm>
            <a:off x="5067255" y="1904403"/>
            <a:ext cx="0" cy="210239"/>
          </a:xfrm>
          <a:prstGeom prst="straightConnector1">
            <a:avLst/>
          </a:prstGeom>
          <a:ln w="19050">
            <a:solidFill>
              <a:schemeClr val="tx1">
                <a:lumMod val="65000"/>
                <a:lumOff val="35000"/>
              </a:schemeClr>
            </a:solidFill>
            <a:prstDash val="sys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FD5F14-81D5-F70D-4C8E-EE6D07EBC73B}"/>
              </a:ext>
            </a:extLst>
          </p:cNvPr>
          <p:cNvCxnSpPr>
            <a:cxnSpLocks/>
            <a:endCxn id="16" idx="3"/>
          </p:cNvCxnSpPr>
          <p:nvPr/>
        </p:nvCxnSpPr>
        <p:spPr>
          <a:xfrm flipH="1" flipV="1">
            <a:off x="5598418" y="1632160"/>
            <a:ext cx="371734" cy="1"/>
          </a:xfrm>
          <a:prstGeom prst="straightConnector1">
            <a:avLst/>
          </a:prstGeom>
          <a:ln w="19050">
            <a:solidFill>
              <a:schemeClr val="tx1">
                <a:lumMod val="65000"/>
                <a:lumOff val="35000"/>
              </a:schemeClr>
            </a:solidFill>
            <a:prstDash val="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956B87-C83A-B9D3-EC5B-A51911FE52F4}"/>
              </a:ext>
            </a:extLst>
          </p:cNvPr>
          <p:cNvCxnSpPr>
            <a:cxnSpLocks/>
            <a:endCxn id="9" idx="0"/>
          </p:cNvCxnSpPr>
          <p:nvPr/>
        </p:nvCxnSpPr>
        <p:spPr>
          <a:xfrm>
            <a:off x="7595577" y="2516320"/>
            <a:ext cx="0" cy="1072085"/>
          </a:xfrm>
          <a:prstGeom prst="straightConnector1">
            <a:avLst/>
          </a:prstGeom>
          <a:ln w="22225">
            <a:solidFill>
              <a:schemeClr val="tx1">
                <a:lumMod val="85000"/>
                <a:lumOff val="15000"/>
              </a:schemeClr>
            </a:solidFill>
            <a:headEnd type="triangle" w="med" len="lg"/>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BE3FBA7-DE7D-5B85-ADC4-7B1C95C6B539}"/>
              </a:ext>
            </a:extLst>
          </p:cNvPr>
          <p:cNvSpPr/>
          <p:nvPr/>
        </p:nvSpPr>
        <p:spPr>
          <a:xfrm>
            <a:off x="2718826" y="3611834"/>
            <a:ext cx="3907527" cy="1006592"/>
          </a:xfrm>
          <a:prstGeom prst="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42" name="TextBox 41">
            <a:extLst>
              <a:ext uri="{FF2B5EF4-FFF2-40B4-BE49-F238E27FC236}">
                <a16:creationId xmlns:a16="http://schemas.microsoft.com/office/drawing/2014/main" id="{4D031DA2-F2E3-B2C7-39B6-35859053D8A1}"/>
              </a:ext>
            </a:extLst>
          </p:cNvPr>
          <p:cNvSpPr txBox="1"/>
          <p:nvPr/>
        </p:nvSpPr>
        <p:spPr>
          <a:xfrm>
            <a:off x="2764077" y="3647217"/>
            <a:ext cx="3317393" cy="338554"/>
          </a:xfrm>
          <a:prstGeom prst="rect">
            <a:avLst/>
          </a:prstGeom>
          <a:noFill/>
        </p:spPr>
        <p:txBody>
          <a:bodyPr wrap="square" rtlCol="0">
            <a:spAutoFit/>
          </a:bodyPr>
          <a:lstStyle/>
          <a:p>
            <a:r>
              <a:rPr lang="en-US" sz="1600" dirty="0"/>
              <a:t>vsi_video_server.py: stream in</a:t>
            </a:r>
          </a:p>
        </p:txBody>
      </p:sp>
      <p:sp>
        <p:nvSpPr>
          <p:cNvPr id="44" name="Rectangle: Rounded Corners 43">
            <a:extLst>
              <a:ext uri="{FF2B5EF4-FFF2-40B4-BE49-F238E27FC236}">
                <a16:creationId xmlns:a16="http://schemas.microsoft.com/office/drawing/2014/main" id="{1972E1FE-79DB-E07D-B303-74DF5B54C5A0}"/>
              </a:ext>
            </a:extLst>
          </p:cNvPr>
          <p:cNvSpPr/>
          <p:nvPr/>
        </p:nvSpPr>
        <p:spPr>
          <a:xfrm>
            <a:off x="5300725" y="4049872"/>
            <a:ext cx="1081574" cy="52004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Change color space</a:t>
            </a:r>
          </a:p>
        </p:txBody>
      </p:sp>
      <p:sp>
        <p:nvSpPr>
          <p:cNvPr id="56" name="Rectangle: Rounded Corners 55">
            <a:extLst>
              <a:ext uri="{FF2B5EF4-FFF2-40B4-BE49-F238E27FC236}">
                <a16:creationId xmlns:a16="http://schemas.microsoft.com/office/drawing/2014/main" id="{E01A4FA6-96EC-1FAE-5199-A049EC35FC7C}"/>
              </a:ext>
            </a:extLst>
          </p:cNvPr>
          <p:cNvSpPr/>
          <p:nvPr/>
        </p:nvSpPr>
        <p:spPr>
          <a:xfrm>
            <a:off x="4046130" y="4042068"/>
            <a:ext cx="1081574" cy="52004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Crop/resize</a:t>
            </a:r>
          </a:p>
        </p:txBody>
      </p:sp>
      <p:sp>
        <p:nvSpPr>
          <p:cNvPr id="57" name="Rectangle: Rounded Corners 56">
            <a:extLst>
              <a:ext uri="{FF2B5EF4-FFF2-40B4-BE49-F238E27FC236}">
                <a16:creationId xmlns:a16="http://schemas.microsoft.com/office/drawing/2014/main" id="{3CFADEAC-56E2-D208-F7E0-07182B232896}"/>
              </a:ext>
            </a:extLst>
          </p:cNvPr>
          <p:cNvSpPr/>
          <p:nvPr/>
        </p:nvSpPr>
        <p:spPr>
          <a:xfrm>
            <a:off x="2820791" y="4032676"/>
            <a:ext cx="1081574" cy="52004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Frame drop</a:t>
            </a:r>
          </a:p>
        </p:txBody>
      </p:sp>
      <p:sp>
        <p:nvSpPr>
          <p:cNvPr id="61" name="Rectangle 60">
            <a:extLst>
              <a:ext uri="{FF2B5EF4-FFF2-40B4-BE49-F238E27FC236}">
                <a16:creationId xmlns:a16="http://schemas.microsoft.com/office/drawing/2014/main" id="{1EF82C8C-9379-AA8E-2ED9-C5316BE55422}"/>
              </a:ext>
            </a:extLst>
          </p:cNvPr>
          <p:cNvSpPr/>
          <p:nvPr/>
        </p:nvSpPr>
        <p:spPr>
          <a:xfrm>
            <a:off x="6872893" y="4168996"/>
            <a:ext cx="1004119" cy="283509"/>
          </a:xfrm>
          <a:prstGeom prst="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n-US" sz="1400" dirty="0"/>
          </a:p>
        </p:txBody>
      </p:sp>
      <p:sp>
        <p:nvSpPr>
          <p:cNvPr id="63" name="TextBox 62">
            <a:extLst>
              <a:ext uri="{FF2B5EF4-FFF2-40B4-BE49-F238E27FC236}">
                <a16:creationId xmlns:a16="http://schemas.microsoft.com/office/drawing/2014/main" id="{10DF7CDA-3A22-E9E8-F857-FA730A77D345}"/>
              </a:ext>
            </a:extLst>
          </p:cNvPr>
          <p:cNvSpPr txBox="1"/>
          <p:nvPr/>
        </p:nvSpPr>
        <p:spPr>
          <a:xfrm>
            <a:off x="6917661" y="3607800"/>
            <a:ext cx="1353376" cy="523220"/>
          </a:xfrm>
          <a:prstGeom prst="rect">
            <a:avLst/>
          </a:prstGeom>
          <a:noFill/>
        </p:spPr>
        <p:txBody>
          <a:bodyPr wrap="square">
            <a:spAutoFit/>
          </a:bodyPr>
          <a:lstStyle/>
          <a:p>
            <a:pPr algn="ctr"/>
            <a:r>
              <a:rPr lang="en-US" sz="1400" dirty="0"/>
              <a:t>  VSI Python API</a:t>
            </a:r>
            <a:br>
              <a:rPr lang="en-US" sz="1400" dirty="0"/>
            </a:br>
            <a:r>
              <a:rPr lang="en-US" sz="1400" dirty="0"/>
              <a:t>(arm_vsi4.py)</a:t>
            </a:r>
            <a:endParaRPr lang="en-GB" sz="1400" dirty="0"/>
          </a:p>
        </p:txBody>
      </p:sp>
      <p:sp>
        <p:nvSpPr>
          <p:cNvPr id="65" name="Rectangle 64">
            <a:extLst>
              <a:ext uri="{FF2B5EF4-FFF2-40B4-BE49-F238E27FC236}">
                <a16:creationId xmlns:a16="http://schemas.microsoft.com/office/drawing/2014/main" id="{AC4CBC87-2F15-92C9-674E-0CAE65BFE4A1}"/>
              </a:ext>
            </a:extLst>
          </p:cNvPr>
          <p:cNvSpPr/>
          <p:nvPr/>
        </p:nvSpPr>
        <p:spPr>
          <a:xfrm>
            <a:off x="2727645" y="4763262"/>
            <a:ext cx="3898708" cy="1060501"/>
          </a:xfrm>
          <a:prstGeom prst="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6" name="TextBox 65">
            <a:extLst>
              <a:ext uri="{FF2B5EF4-FFF2-40B4-BE49-F238E27FC236}">
                <a16:creationId xmlns:a16="http://schemas.microsoft.com/office/drawing/2014/main" id="{D050AA82-95C9-EFA1-C288-3864D773C8AB}"/>
              </a:ext>
            </a:extLst>
          </p:cNvPr>
          <p:cNvSpPr txBox="1"/>
          <p:nvPr/>
        </p:nvSpPr>
        <p:spPr>
          <a:xfrm>
            <a:off x="2764078" y="4793750"/>
            <a:ext cx="3317393" cy="338554"/>
          </a:xfrm>
          <a:prstGeom prst="rect">
            <a:avLst/>
          </a:prstGeom>
          <a:noFill/>
        </p:spPr>
        <p:txBody>
          <a:bodyPr wrap="square" rtlCol="0">
            <a:spAutoFit/>
          </a:bodyPr>
          <a:lstStyle/>
          <a:p>
            <a:r>
              <a:rPr lang="en-US" sz="1600" dirty="0"/>
              <a:t>vsi_video_server.py: stream out</a:t>
            </a:r>
          </a:p>
        </p:txBody>
      </p:sp>
      <p:sp>
        <p:nvSpPr>
          <p:cNvPr id="68" name="Rectangle: Rounded Corners 67">
            <a:extLst>
              <a:ext uri="{FF2B5EF4-FFF2-40B4-BE49-F238E27FC236}">
                <a16:creationId xmlns:a16="http://schemas.microsoft.com/office/drawing/2014/main" id="{F4E0EF62-B67D-D9AC-4300-B76CBC1CB60E}"/>
              </a:ext>
            </a:extLst>
          </p:cNvPr>
          <p:cNvSpPr/>
          <p:nvPr/>
        </p:nvSpPr>
        <p:spPr>
          <a:xfrm>
            <a:off x="5331124" y="5223494"/>
            <a:ext cx="1081574" cy="52004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Crop/resize</a:t>
            </a:r>
          </a:p>
        </p:txBody>
      </p:sp>
      <p:sp>
        <p:nvSpPr>
          <p:cNvPr id="69" name="Rectangle: Rounded Corners 68">
            <a:extLst>
              <a:ext uri="{FF2B5EF4-FFF2-40B4-BE49-F238E27FC236}">
                <a16:creationId xmlns:a16="http://schemas.microsoft.com/office/drawing/2014/main" id="{FC52C79C-46BD-A727-7F36-D6D343B994BD}"/>
              </a:ext>
            </a:extLst>
          </p:cNvPr>
          <p:cNvSpPr/>
          <p:nvPr/>
        </p:nvSpPr>
        <p:spPr>
          <a:xfrm>
            <a:off x="3808283" y="5227354"/>
            <a:ext cx="1081574" cy="52004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Change color space</a:t>
            </a:r>
          </a:p>
        </p:txBody>
      </p:sp>
      <p:cxnSp>
        <p:nvCxnSpPr>
          <p:cNvPr id="75" name="Connector: Elbow 74">
            <a:extLst>
              <a:ext uri="{FF2B5EF4-FFF2-40B4-BE49-F238E27FC236}">
                <a16:creationId xmlns:a16="http://schemas.microsoft.com/office/drawing/2014/main" id="{9A4B04F2-9EE0-365D-B117-093149D60BBB}"/>
              </a:ext>
            </a:extLst>
          </p:cNvPr>
          <p:cNvCxnSpPr>
            <a:cxnSpLocks/>
            <a:endCxn id="123" idx="3"/>
          </p:cNvCxnSpPr>
          <p:nvPr/>
        </p:nvCxnSpPr>
        <p:spPr>
          <a:xfrm rot="5400000">
            <a:off x="7401911" y="3456637"/>
            <a:ext cx="2741731" cy="923495"/>
          </a:xfrm>
          <a:prstGeom prst="bentConnector2">
            <a:avLst/>
          </a:prstGeom>
          <a:ln w="19050">
            <a:solidFill>
              <a:schemeClr val="tx1">
                <a:lumMod val="65000"/>
                <a:lumOff val="35000"/>
              </a:schemeClr>
            </a:solidFill>
            <a:prstDash val="dash"/>
            <a:headEnd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Flowchart: Document 96">
            <a:extLst>
              <a:ext uri="{FF2B5EF4-FFF2-40B4-BE49-F238E27FC236}">
                <a16:creationId xmlns:a16="http://schemas.microsoft.com/office/drawing/2014/main" id="{DC0353A9-BF3D-0518-2186-A296E803CE82}"/>
              </a:ext>
            </a:extLst>
          </p:cNvPr>
          <p:cNvSpPr/>
          <p:nvPr/>
        </p:nvSpPr>
        <p:spPr>
          <a:xfrm>
            <a:off x="684073" y="5071599"/>
            <a:ext cx="1445281" cy="849341"/>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Video Output</a:t>
            </a:r>
            <a:br>
              <a:rPr lang="en-US" dirty="0"/>
            </a:br>
            <a:r>
              <a:rPr lang="en-US" sz="1400" dirty="0"/>
              <a:t>image/video file, PC screen</a:t>
            </a:r>
            <a:endParaRPr lang="en-GB" dirty="0"/>
          </a:p>
        </p:txBody>
      </p:sp>
      <p:sp>
        <p:nvSpPr>
          <p:cNvPr id="98" name="Flowchart: Document 97">
            <a:extLst>
              <a:ext uri="{FF2B5EF4-FFF2-40B4-BE49-F238E27FC236}">
                <a16:creationId xmlns:a16="http://schemas.microsoft.com/office/drawing/2014/main" id="{35CC753A-97E3-4B5F-C7AB-C7D3BCA38015}"/>
              </a:ext>
            </a:extLst>
          </p:cNvPr>
          <p:cNvSpPr/>
          <p:nvPr/>
        </p:nvSpPr>
        <p:spPr>
          <a:xfrm>
            <a:off x="679944" y="3862181"/>
            <a:ext cx="1445281" cy="849341"/>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Video Input</a:t>
            </a:r>
            <a:br>
              <a:rPr lang="en-US" dirty="0"/>
            </a:br>
            <a:r>
              <a:rPr lang="en-US" sz="1400" dirty="0"/>
              <a:t>image/video file, PC cam</a:t>
            </a:r>
            <a:endParaRPr lang="en-GB" dirty="0"/>
          </a:p>
        </p:txBody>
      </p:sp>
      <p:sp>
        <p:nvSpPr>
          <p:cNvPr id="99" name="TextBox 98">
            <a:extLst>
              <a:ext uri="{FF2B5EF4-FFF2-40B4-BE49-F238E27FC236}">
                <a16:creationId xmlns:a16="http://schemas.microsoft.com/office/drawing/2014/main" id="{5F6D7385-3593-C84E-8410-2F67882CC22B}"/>
              </a:ext>
            </a:extLst>
          </p:cNvPr>
          <p:cNvSpPr txBox="1"/>
          <p:nvPr/>
        </p:nvSpPr>
        <p:spPr>
          <a:xfrm>
            <a:off x="6111241" y="5881724"/>
            <a:ext cx="2506980" cy="307777"/>
          </a:xfrm>
          <a:prstGeom prst="rect">
            <a:avLst/>
          </a:prstGeom>
          <a:noFill/>
        </p:spPr>
        <p:txBody>
          <a:bodyPr wrap="square" rtlCol="0">
            <a:spAutoFit/>
          </a:bodyPr>
          <a:lstStyle/>
          <a:p>
            <a:r>
              <a:rPr lang="en-US" sz="1400" dirty="0"/>
              <a:t>Python scripts </a:t>
            </a:r>
          </a:p>
        </p:txBody>
      </p:sp>
      <p:sp>
        <p:nvSpPr>
          <p:cNvPr id="110" name="TextBox 109">
            <a:extLst>
              <a:ext uri="{FF2B5EF4-FFF2-40B4-BE49-F238E27FC236}">
                <a16:creationId xmlns:a16="http://schemas.microsoft.com/office/drawing/2014/main" id="{5D806B05-C06B-EBC6-AA1A-6323B4F17597}"/>
              </a:ext>
            </a:extLst>
          </p:cNvPr>
          <p:cNvSpPr txBox="1"/>
          <p:nvPr/>
        </p:nvSpPr>
        <p:spPr>
          <a:xfrm>
            <a:off x="6845272" y="4159035"/>
            <a:ext cx="1133866" cy="307777"/>
          </a:xfrm>
          <a:prstGeom prst="rect">
            <a:avLst/>
          </a:prstGeom>
          <a:noFill/>
        </p:spPr>
        <p:txBody>
          <a:bodyPr wrap="square">
            <a:spAutoFit/>
          </a:bodyPr>
          <a:lstStyle/>
          <a:p>
            <a:r>
              <a:rPr lang="en-US" sz="1400" dirty="0"/>
              <a:t>vsi_video.py</a:t>
            </a:r>
          </a:p>
        </p:txBody>
      </p:sp>
      <p:sp>
        <p:nvSpPr>
          <p:cNvPr id="123" name="Rectangle 122">
            <a:extLst>
              <a:ext uri="{FF2B5EF4-FFF2-40B4-BE49-F238E27FC236}">
                <a16:creationId xmlns:a16="http://schemas.microsoft.com/office/drawing/2014/main" id="{03280449-7A30-FF82-F9B6-07A8CC3869DC}"/>
              </a:ext>
            </a:extLst>
          </p:cNvPr>
          <p:cNvSpPr/>
          <p:nvPr/>
        </p:nvSpPr>
        <p:spPr>
          <a:xfrm>
            <a:off x="6850815" y="4758999"/>
            <a:ext cx="1460213" cy="106050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24" name="Rectangle 123">
            <a:extLst>
              <a:ext uri="{FF2B5EF4-FFF2-40B4-BE49-F238E27FC236}">
                <a16:creationId xmlns:a16="http://schemas.microsoft.com/office/drawing/2014/main" id="{8F89D417-3D53-5910-43DD-9AD11AE1669E}"/>
              </a:ext>
            </a:extLst>
          </p:cNvPr>
          <p:cNvSpPr/>
          <p:nvPr/>
        </p:nvSpPr>
        <p:spPr>
          <a:xfrm>
            <a:off x="6872893" y="5346896"/>
            <a:ext cx="1212897" cy="283509"/>
          </a:xfrm>
          <a:prstGeom prst="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n-US" sz="1400" dirty="0"/>
          </a:p>
        </p:txBody>
      </p:sp>
      <p:sp>
        <p:nvSpPr>
          <p:cNvPr id="125" name="TextBox 124">
            <a:extLst>
              <a:ext uri="{FF2B5EF4-FFF2-40B4-BE49-F238E27FC236}">
                <a16:creationId xmlns:a16="http://schemas.microsoft.com/office/drawing/2014/main" id="{DC057C68-3FB6-06A0-CD9E-1B0E115C60E5}"/>
              </a:ext>
            </a:extLst>
          </p:cNvPr>
          <p:cNvSpPr txBox="1"/>
          <p:nvPr/>
        </p:nvSpPr>
        <p:spPr>
          <a:xfrm>
            <a:off x="6845272" y="4748448"/>
            <a:ext cx="1353376" cy="523220"/>
          </a:xfrm>
          <a:prstGeom prst="rect">
            <a:avLst/>
          </a:prstGeom>
          <a:noFill/>
        </p:spPr>
        <p:txBody>
          <a:bodyPr wrap="square">
            <a:spAutoFit/>
          </a:bodyPr>
          <a:lstStyle/>
          <a:p>
            <a:pPr algn="ctr"/>
            <a:r>
              <a:rPr lang="en-US" sz="1400" dirty="0"/>
              <a:t>  VSI Python API</a:t>
            </a:r>
            <a:br>
              <a:rPr lang="en-US" sz="1400" dirty="0"/>
            </a:br>
            <a:r>
              <a:rPr lang="en-US" sz="1400" dirty="0"/>
              <a:t>(arm_vsi6.py)</a:t>
            </a:r>
            <a:endParaRPr lang="en-GB" sz="1400" dirty="0"/>
          </a:p>
        </p:txBody>
      </p:sp>
      <p:sp>
        <p:nvSpPr>
          <p:cNvPr id="126" name="TextBox 125">
            <a:extLst>
              <a:ext uri="{FF2B5EF4-FFF2-40B4-BE49-F238E27FC236}">
                <a16:creationId xmlns:a16="http://schemas.microsoft.com/office/drawing/2014/main" id="{0D649FD8-53EF-53AF-EB60-562EA090653A}"/>
              </a:ext>
            </a:extLst>
          </p:cNvPr>
          <p:cNvSpPr txBox="1"/>
          <p:nvPr/>
        </p:nvSpPr>
        <p:spPr>
          <a:xfrm>
            <a:off x="6904673" y="5325338"/>
            <a:ext cx="1149335" cy="307777"/>
          </a:xfrm>
          <a:prstGeom prst="rect">
            <a:avLst/>
          </a:prstGeom>
          <a:noFill/>
        </p:spPr>
        <p:txBody>
          <a:bodyPr wrap="square">
            <a:spAutoFit/>
          </a:bodyPr>
          <a:lstStyle/>
          <a:p>
            <a:r>
              <a:rPr lang="en-US" sz="1400" dirty="0"/>
              <a:t>vsi_video.py</a:t>
            </a:r>
          </a:p>
        </p:txBody>
      </p:sp>
      <p:cxnSp>
        <p:nvCxnSpPr>
          <p:cNvPr id="139" name="Straight Arrow Connector 138">
            <a:extLst>
              <a:ext uri="{FF2B5EF4-FFF2-40B4-BE49-F238E27FC236}">
                <a16:creationId xmlns:a16="http://schemas.microsoft.com/office/drawing/2014/main" id="{9877731E-4E13-9E40-6462-33869E83D644}"/>
              </a:ext>
            </a:extLst>
          </p:cNvPr>
          <p:cNvCxnSpPr>
            <a:cxnSpLocks/>
            <a:endCxn id="126" idx="1"/>
          </p:cNvCxnSpPr>
          <p:nvPr/>
        </p:nvCxnSpPr>
        <p:spPr>
          <a:xfrm flipV="1">
            <a:off x="6412698" y="5479227"/>
            <a:ext cx="491975" cy="4291"/>
          </a:xfrm>
          <a:prstGeom prst="straightConnector1">
            <a:avLst/>
          </a:prstGeom>
          <a:ln w="19050">
            <a:solidFill>
              <a:schemeClr val="tx1">
                <a:lumMod val="65000"/>
                <a:lumOff val="35000"/>
              </a:schemeClr>
            </a:solidFill>
            <a:prstDash val="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9DCE154-4CD1-04C2-38B0-7EE0078FBEC7}"/>
              </a:ext>
            </a:extLst>
          </p:cNvPr>
          <p:cNvCxnSpPr>
            <a:cxnSpLocks/>
            <a:stCxn id="69" idx="3"/>
            <a:endCxn id="68" idx="1"/>
          </p:cNvCxnSpPr>
          <p:nvPr/>
        </p:nvCxnSpPr>
        <p:spPr>
          <a:xfrm flipV="1">
            <a:off x="4889857" y="5483518"/>
            <a:ext cx="441267" cy="3860"/>
          </a:xfrm>
          <a:prstGeom prst="straightConnector1">
            <a:avLst/>
          </a:prstGeom>
          <a:ln w="19050">
            <a:solidFill>
              <a:schemeClr val="tx1">
                <a:lumMod val="65000"/>
                <a:lumOff val="35000"/>
              </a:schemeClr>
            </a:solidFill>
            <a:prstDash val="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A872D2D6-A6E2-31A6-3D44-08CC563D4B4C}"/>
              </a:ext>
            </a:extLst>
          </p:cNvPr>
          <p:cNvCxnSpPr>
            <a:cxnSpLocks/>
            <a:stCxn id="97" idx="3"/>
            <a:endCxn id="69" idx="1"/>
          </p:cNvCxnSpPr>
          <p:nvPr/>
        </p:nvCxnSpPr>
        <p:spPr>
          <a:xfrm flipV="1">
            <a:off x="2129354" y="5487378"/>
            <a:ext cx="1678929" cy="8892"/>
          </a:xfrm>
          <a:prstGeom prst="straightConnector1">
            <a:avLst/>
          </a:prstGeom>
          <a:ln w="19050">
            <a:solidFill>
              <a:schemeClr val="tx1">
                <a:lumMod val="65000"/>
                <a:lumOff val="35000"/>
              </a:schemeClr>
            </a:solidFill>
            <a:prstDash val="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F43B5253-93B6-49E0-01CC-EF13EDEBF4C3}"/>
              </a:ext>
            </a:extLst>
          </p:cNvPr>
          <p:cNvCxnSpPr>
            <a:cxnSpLocks/>
            <a:stCxn id="57" idx="1"/>
            <a:endCxn id="98" idx="3"/>
          </p:cNvCxnSpPr>
          <p:nvPr/>
        </p:nvCxnSpPr>
        <p:spPr>
          <a:xfrm flipH="1" flipV="1">
            <a:off x="2125225" y="4286852"/>
            <a:ext cx="695566" cy="5848"/>
          </a:xfrm>
          <a:prstGeom prst="straightConnector1">
            <a:avLst/>
          </a:prstGeom>
          <a:ln w="19050">
            <a:solidFill>
              <a:schemeClr val="tx1">
                <a:lumMod val="85000"/>
                <a:lumOff val="15000"/>
              </a:schemeClr>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F0AE557B-AF7E-59B7-DE9C-35F620C729DA}"/>
              </a:ext>
            </a:extLst>
          </p:cNvPr>
          <p:cNvCxnSpPr>
            <a:cxnSpLocks/>
            <a:stCxn id="56" idx="1"/>
          </p:cNvCxnSpPr>
          <p:nvPr/>
        </p:nvCxnSpPr>
        <p:spPr>
          <a:xfrm flipH="1">
            <a:off x="3891966" y="4302092"/>
            <a:ext cx="154164" cy="0"/>
          </a:xfrm>
          <a:prstGeom prst="straightConnector1">
            <a:avLst/>
          </a:prstGeom>
          <a:ln w="19050">
            <a:solidFill>
              <a:schemeClr val="tx1">
                <a:lumMod val="85000"/>
                <a:lumOff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0608D60-0F9D-06C2-929A-B18F7223E390}"/>
              </a:ext>
            </a:extLst>
          </p:cNvPr>
          <p:cNvCxnSpPr>
            <a:cxnSpLocks/>
            <a:stCxn id="44" idx="1"/>
            <a:endCxn id="56" idx="3"/>
          </p:cNvCxnSpPr>
          <p:nvPr/>
        </p:nvCxnSpPr>
        <p:spPr>
          <a:xfrm flipH="1" flipV="1">
            <a:off x="5127704" y="4302092"/>
            <a:ext cx="173021" cy="7804"/>
          </a:xfrm>
          <a:prstGeom prst="straightConnector1">
            <a:avLst/>
          </a:prstGeom>
          <a:ln w="19050">
            <a:solidFill>
              <a:schemeClr val="tx1">
                <a:lumMod val="85000"/>
                <a:lumOff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7E49AB8-36F0-3C57-6304-0B88BF6FE3FF}"/>
              </a:ext>
            </a:extLst>
          </p:cNvPr>
          <p:cNvCxnSpPr>
            <a:cxnSpLocks/>
            <a:stCxn id="61" idx="1"/>
            <a:endCxn id="44" idx="3"/>
          </p:cNvCxnSpPr>
          <p:nvPr/>
        </p:nvCxnSpPr>
        <p:spPr>
          <a:xfrm flipH="1" flipV="1">
            <a:off x="6382299" y="4309896"/>
            <a:ext cx="490594" cy="855"/>
          </a:xfrm>
          <a:prstGeom prst="straightConnector1">
            <a:avLst/>
          </a:prstGeom>
          <a:ln w="19050">
            <a:solidFill>
              <a:schemeClr val="tx1">
                <a:lumMod val="85000"/>
                <a:lumOff val="15000"/>
              </a:schemeClr>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8E4C59AF-32E1-821C-18FB-4C4ABDDC65EB}"/>
              </a:ext>
            </a:extLst>
          </p:cNvPr>
          <p:cNvCxnSpPr>
            <a:cxnSpLocks/>
          </p:cNvCxnSpPr>
          <p:nvPr/>
        </p:nvCxnSpPr>
        <p:spPr>
          <a:xfrm flipH="1">
            <a:off x="2095938" y="2274166"/>
            <a:ext cx="639576" cy="0"/>
          </a:xfrm>
          <a:prstGeom prst="straightConnector1">
            <a:avLst/>
          </a:prstGeom>
          <a:ln w="19050">
            <a:solidFill>
              <a:schemeClr val="tx1">
                <a:lumMod val="85000"/>
                <a:lumOff val="15000"/>
              </a:schemeClr>
            </a:solidFill>
            <a:headEnd type="none" w="med" len="lg"/>
            <a:tailEnd type="non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6C9577E0-3C94-A73F-6F76-5F74DCD17573}"/>
              </a:ext>
            </a:extLst>
          </p:cNvPr>
          <p:cNvCxnSpPr>
            <a:cxnSpLocks/>
          </p:cNvCxnSpPr>
          <p:nvPr/>
        </p:nvCxnSpPr>
        <p:spPr>
          <a:xfrm>
            <a:off x="2095938" y="2722031"/>
            <a:ext cx="639576" cy="0"/>
          </a:xfrm>
          <a:prstGeom prst="straightConnector1">
            <a:avLst/>
          </a:prstGeom>
          <a:ln w="19050">
            <a:solidFill>
              <a:schemeClr val="tx1">
                <a:lumMod val="65000"/>
                <a:lumOff val="35000"/>
              </a:schemeClr>
            </a:solidFill>
            <a:prstDash val="dash"/>
            <a:headEnd type="none" w="med" len="lg"/>
            <a:tailEnd type="non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7BA8EA38-7641-8B7C-2C08-8157C99C001D}"/>
              </a:ext>
            </a:extLst>
          </p:cNvPr>
          <p:cNvSpPr txBox="1"/>
          <p:nvPr/>
        </p:nvSpPr>
        <p:spPr>
          <a:xfrm>
            <a:off x="780166" y="2114642"/>
            <a:ext cx="1339443" cy="307777"/>
          </a:xfrm>
          <a:prstGeom prst="rect">
            <a:avLst/>
          </a:prstGeom>
          <a:noFill/>
        </p:spPr>
        <p:txBody>
          <a:bodyPr wrap="square" rtlCol="0">
            <a:spAutoFit/>
          </a:bodyPr>
          <a:lstStyle/>
          <a:p>
            <a:r>
              <a:rPr lang="en-US" sz="1400" dirty="0"/>
              <a:t>Input stream</a:t>
            </a:r>
          </a:p>
        </p:txBody>
      </p:sp>
      <p:sp>
        <p:nvSpPr>
          <p:cNvPr id="182" name="TextBox 181">
            <a:extLst>
              <a:ext uri="{FF2B5EF4-FFF2-40B4-BE49-F238E27FC236}">
                <a16:creationId xmlns:a16="http://schemas.microsoft.com/office/drawing/2014/main" id="{590E5CC7-029A-A5C3-8FB3-724C759B66C4}"/>
              </a:ext>
            </a:extLst>
          </p:cNvPr>
          <p:cNvSpPr txBox="1"/>
          <p:nvPr/>
        </p:nvSpPr>
        <p:spPr>
          <a:xfrm>
            <a:off x="727246" y="2449788"/>
            <a:ext cx="1445281" cy="523220"/>
          </a:xfrm>
          <a:prstGeom prst="rect">
            <a:avLst/>
          </a:prstGeom>
          <a:noFill/>
        </p:spPr>
        <p:txBody>
          <a:bodyPr wrap="square" rtlCol="0">
            <a:spAutoFit/>
          </a:bodyPr>
          <a:lstStyle/>
          <a:p>
            <a:r>
              <a:rPr lang="en-US" sz="1400" dirty="0"/>
              <a:t>Output stream</a:t>
            </a:r>
            <a:br>
              <a:rPr lang="en-US" sz="1400" dirty="0"/>
            </a:br>
            <a:r>
              <a:rPr lang="en-US" sz="1400" dirty="0"/>
              <a:t>    (optional)</a:t>
            </a:r>
          </a:p>
        </p:txBody>
      </p:sp>
      <p:cxnSp>
        <p:nvCxnSpPr>
          <p:cNvPr id="189" name="Connector: Elbow 188">
            <a:extLst>
              <a:ext uri="{FF2B5EF4-FFF2-40B4-BE49-F238E27FC236}">
                <a16:creationId xmlns:a16="http://schemas.microsoft.com/office/drawing/2014/main" id="{DF093042-7443-8C95-0D42-4D7245704135}"/>
              </a:ext>
            </a:extLst>
          </p:cNvPr>
          <p:cNvCxnSpPr>
            <a:cxnSpLocks/>
          </p:cNvCxnSpPr>
          <p:nvPr/>
        </p:nvCxnSpPr>
        <p:spPr>
          <a:xfrm>
            <a:off x="6964679" y="1632160"/>
            <a:ext cx="2263123" cy="195644"/>
          </a:xfrm>
          <a:prstGeom prst="bentConnector3">
            <a:avLst>
              <a:gd name="adj1" fmla="val 99832"/>
            </a:avLst>
          </a:prstGeom>
          <a:ln w="19050">
            <a:solidFill>
              <a:schemeClr val="tx1">
                <a:lumMod val="65000"/>
                <a:lumOff val="35000"/>
              </a:schemeClr>
            </a:solidFill>
            <a:prstDash val="dash"/>
            <a:headEnd w="med" len="lg"/>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797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E2E5A4-DA5E-4D0B-6E52-2DA0D76D4E4B}"/>
              </a:ext>
            </a:extLst>
          </p:cNvPr>
          <p:cNvSpPr/>
          <p:nvPr/>
        </p:nvSpPr>
        <p:spPr>
          <a:xfrm>
            <a:off x="4887347" y="158750"/>
            <a:ext cx="6656953" cy="329838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D17EA8D-9674-C63C-C0C5-5E855F62B6A9}"/>
              </a:ext>
            </a:extLst>
          </p:cNvPr>
          <p:cNvSpPr/>
          <p:nvPr/>
        </p:nvSpPr>
        <p:spPr>
          <a:xfrm>
            <a:off x="8491452" y="3943414"/>
            <a:ext cx="2155230" cy="10187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F37BCF3-67A0-8EF9-E76A-DF1912D542B2}"/>
              </a:ext>
            </a:extLst>
          </p:cNvPr>
          <p:cNvSpPr/>
          <p:nvPr/>
        </p:nvSpPr>
        <p:spPr>
          <a:xfrm>
            <a:off x="8495487" y="4217339"/>
            <a:ext cx="1278665" cy="6214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98429ED6-71A8-9F8B-88FA-ADCB0327E5EA}"/>
              </a:ext>
            </a:extLst>
          </p:cNvPr>
          <p:cNvSpPr/>
          <p:nvPr/>
        </p:nvSpPr>
        <p:spPr>
          <a:xfrm>
            <a:off x="3117038" y="5261131"/>
            <a:ext cx="5017312" cy="12808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C9964488-60B2-4050-0CA5-0BBA2F70539D}"/>
              </a:ext>
            </a:extLst>
          </p:cNvPr>
          <p:cNvSpPr/>
          <p:nvPr/>
        </p:nvSpPr>
        <p:spPr>
          <a:xfrm>
            <a:off x="320512" y="3691118"/>
            <a:ext cx="7985445" cy="294320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Rectangle 15">
            <a:extLst>
              <a:ext uri="{FF2B5EF4-FFF2-40B4-BE49-F238E27FC236}">
                <a16:creationId xmlns:a16="http://schemas.microsoft.com/office/drawing/2014/main" id="{62E5D6C9-C0B7-7C8A-A2CB-FC2AAAED8280}"/>
              </a:ext>
            </a:extLst>
          </p:cNvPr>
          <p:cNvSpPr/>
          <p:nvPr/>
        </p:nvSpPr>
        <p:spPr>
          <a:xfrm>
            <a:off x="8509000" y="5403850"/>
            <a:ext cx="2137682" cy="10187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FA53F5-AE43-353F-37B2-2F196DF2271D}"/>
              </a:ext>
            </a:extLst>
          </p:cNvPr>
          <p:cNvSpPr/>
          <p:nvPr/>
        </p:nvSpPr>
        <p:spPr>
          <a:xfrm>
            <a:off x="483569" y="4043534"/>
            <a:ext cx="2022528" cy="95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Video input</a:t>
            </a:r>
          </a:p>
          <a:p>
            <a:pPr algn="ctr"/>
            <a:r>
              <a:rPr lang="en-US" sz="1200" dirty="0"/>
              <a:t>(PC camera, bmp, </a:t>
            </a:r>
            <a:r>
              <a:rPr lang="en-US" sz="1200" dirty="0" err="1"/>
              <a:t>png</a:t>
            </a:r>
            <a:r>
              <a:rPr lang="en-US" sz="1200" dirty="0"/>
              <a:t>, jpg, </a:t>
            </a:r>
            <a:r>
              <a:rPr lang="en-US" sz="1200" dirty="0" err="1"/>
              <a:t>wmv</a:t>
            </a:r>
            <a:r>
              <a:rPr lang="en-US" sz="1200" dirty="0"/>
              <a:t>, </a:t>
            </a:r>
            <a:r>
              <a:rPr lang="en-US" sz="1200" dirty="0" err="1"/>
              <a:t>avi</a:t>
            </a:r>
            <a:r>
              <a:rPr lang="en-US" sz="1200" dirty="0"/>
              <a:t>, mp4)</a:t>
            </a:r>
          </a:p>
        </p:txBody>
      </p:sp>
      <p:sp>
        <p:nvSpPr>
          <p:cNvPr id="3" name="Rectangle 2">
            <a:extLst>
              <a:ext uri="{FF2B5EF4-FFF2-40B4-BE49-F238E27FC236}">
                <a16:creationId xmlns:a16="http://schemas.microsoft.com/office/drawing/2014/main" id="{E5A8AD1B-EC49-E2C9-6453-D8EFFC06EDE3}"/>
              </a:ext>
            </a:extLst>
          </p:cNvPr>
          <p:cNvSpPr/>
          <p:nvPr/>
        </p:nvSpPr>
        <p:spPr>
          <a:xfrm>
            <a:off x="475708" y="5546712"/>
            <a:ext cx="2022528" cy="95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Video output</a:t>
            </a:r>
          </a:p>
          <a:p>
            <a:pPr algn="ctr"/>
            <a:r>
              <a:rPr lang="en-US" sz="1200" dirty="0"/>
              <a:t>(PC screen, bmp, </a:t>
            </a:r>
            <a:r>
              <a:rPr lang="en-US" sz="1200" dirty="0" err="1"/>
              <a:t>png</a:t>
            </a:r>
            <a:r>
              <a:rPr lang="en-US" sz="1200" dirty="0"/>
              <a:t>, jpg, </a:t>
            </a:r>
            <a:r>
              <a:rPr lang="en-US" sz="1200" dirty="0" err="1"/>
              <a:t>wmv</a:t>
            </a:r>
            <a:r>
              <a:rPr lang="en-US" sz="1200" dirty="0"/>
              <a:t>, </a:t>
            </a:r>
            <a:r>
              <a:rPr lang="en-US" sz="1200" dirty="0" err="1"/>
              <a:t>avi</a:t>
            </a:r>
            <a:r>
              <a:rPr lang="en-US" sz="1200" dirty="0"/>
              <a:t>, mp4)</a:t>
            </a:r>
          </a:p>
        </p:txBody>
      </p:sp>
      <p:sp>
        <p:nvSpPr>
          <p:cNvPr id="6" name="Rectangle 5">
            <a:extLst>
              <a:ext uri="{FF2B5EF4-FFF2-40B4-BE49-F238E27FC236}">
                <a16:creationId xmlns:a16="http://schemas.microsoft.com/office/drawing/2014/main" id="{212B332A-B5FF-05B6-B14E-1F8985EEAE9E}"/>
              </a:ext>
            </a:extLst>
          </p:cNvPr>
          <p:cNvSpPr/>
          <p:nvPr/>
        </p:nvSpPr>
        <p:spPr>
          <a:xfrm>
            <a:off x="3117038" y="3793828"/>
            <a:ext cx="5017312" cy="13275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4" name="Arrow: Right 3">
            <a:extLst>
              <a:ext uri="{FF2B5EF4-FFF2-40B4-BE49-F238E27FC236}">
                <a16:creationId xmlns:a16="http://schemas.microsoft.com/office/drawing/2014/main" id="{B3609135-CEEB-4677-140B-1C9215865EFD}"/>
              </a:ext>
            </a:extLst>
          </p:cNvPr>
          <p:cNvSpPr/>
          <p:nvPr/>
        </p:nvSpPr>
        <p:spPr>
          <a:xfrm>
            <a:off x="2506097" y="4423242"/>
            <a:ext cx="749356" cy="18598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Arrow: Right 4">
            <a:extLst>
              <a:ext uri="{FF2B5EF4-FFF2-40B4-BE49-F238E27FC236}">
                <a16:creationId xmlns:a16="http://schemas.microsoft.com/office/drawing/2014/main" id="{515159EC-C7C4-3AC0-55A6-C0E5F436B42E}"/>
              </a:ext>
            </a:extLst>
          </p:cNvPr>
          <p:cNvSpPr/>
          <p:nvPr/>
        </p:nvSpPr>
        <p:spPr>
          <a:xfrm rot="10800000">
            <a:off x="2500298" y="5951141"/>
            <a:ext cx="1264752" cy="18598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63FCC808-8D9D-1B2C-BCF3-D8CFF5BFC5C4}"/>
              </a:ext>
            </a:extLst>
          </p:cNvPr>
          <p:cNvSpPr txBox="1"/>
          <p:nvPr/>
        </p:nvSpPr>
        <p:spPr>
          <a:xfrm>
            <a:off x="2990524" y="3853158"/>
            <a:ext cx="3317393" cy="369332"/>
          </a:xfrm>
          <a:prstGeom prst="rect">
            <a:avLst/>
          </a:prstGeom>
          <a:noFill/>
        </p:spPr>
        <p:txBody>
          <a:bodyPr wrap="square" rtlCol="0">
            <a:spAutoFit/>
          </a:bodyPr>
          <a:lstStyle/>
          <a:p>
            <a:pPr algn="ctr"/>
            <a:r>
              <a:rPr lang="en-US" dirty="0"/>
              <a:t>VSI Video Server: Stream In</a:t>
            </a:r>
          </a:p>
        </p:txBody>
      </p:sp>
      <p:sp>
        <p:nvSpPr>
          <p:cNvPr id="9" name="Rectangle: Rounded Corners 8">
            <a:extLst>
              <a:ext uri="{FF2B5EF4-FFF2-40B4-BE49-F238E27FC236}">
                <a16:creationId xmlns:a16="http://schemas.microsoft.com/office/drawing/2014/main" id="{57792142-AC9F-757A-9C1B-EC5BA7557738}"/>
              </a:ext>
            </a:extLst>
          </p:cNvPr>
          <p:cNvSpPr/>
          <p:nvPr/>
        </p:nvSpPr>
        <p:spPr>
          <a:xfrm>
            <a:off x="4887347" y="4230849"/>
            <a:ext cx="1433592" cy="789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Crop/resize</a:t>
            </a:r>
          </a:p>
        </p:txBody>
      </p:sp>
      <p:sp>
        <p:nvSpPr>
          <p:cNvPr id="10" name="Rectangle: Rounded Corners 9">
            <a:extLst>
              <a:ext uri="{FF2B5EF4-FFF2-40B4-BE49-F238E27FC236}">
                <a16:creationId xmlns:a16="http://schemas.microsoft.com/office/drawing/2014/main" id="{DF6A54B1-2A6D-D5FF-23AF-54B25EC395E2}"/>
              </a:ext>
            </a:extLst>
          </p:cNvPr>
          <p:cNvSpPr/>
          <p:nvPr/>
        </p:nvSpPr>
        <p:spPr>
          <a:xfrm>
            <a:off x="3770992" y="5674376"/>
            <a:ext cx="1433592" cy="789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Change color space</a:t>
            </a:r>
          </a:p>
        </p:txBody>
      </p:sp>
      <p:sp>
        <p:nvSpPr>
          <p:cNvPr id="11" name="Rectangle: Rounded Corners 10">
            <a:extLst>
              <a:ext uri="{FF2B5EF4-FFF2-40B4-BE49-F238E27FC236}">
                <a16:creationId xmlns:a16="http://schemas.microsoft.com/office/drawing/2014/main" id="{3963E5DC-4EA7-76FA-A3CC-E4AB31B5690E}"/>
              </a:ext>
            </a:extLst>
          </p:cNvPr>
          <p:cNvSpPr/>
          <p:nvPr/>
        </p:nvSpPr>
        <p:spPr>
          <a:xfrm>
            <a:off x="6504338" y="4237976"/>
            <a:ext cx="1433592" cy="789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Change color space</a:t>
            </a:r>
          </a:p>
        </p:txBody>
      </p:sp>
      <p:sp>
        <p:nvSpPr>
          <p:cNvPr id="12" name="Rectangle: Rounded Corners 11">
            <a:extLst>
              <a:ext uri="{FF2B5EF4-FFF2-40B4-BE49-F238E27FC236}">
                <a16:creationId xmlns:a16="http://schemas.microsoft.com/office/drawing/2014/main" id="{CA5432B9-CC4D-E619-98D1-39EE524BD5EC}"/>
              </a:ext>
            </a:extLst>
          </p:cNvPr>
          <p:cNvSpPr/>
          <p:nvPr/>
        </p:nvSpPr>
        <p:spPr>
          <a:xfrm>
            <a:off x="6495457" y="5677775"/>
            <a:ext cx="1433592" cy="789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Crop/resize</a:t>
            </a:r>
          </a:p>
        </p:txBody>
      </p:sp>
      <p:sp>
        <p:nvSpPr>
          <p:cNvPr id="34" name="Rectangle 33">
            <a:extLst>
              <a:ext uri="{FF2B5EF4-FFF2-40B4-BE49-F238E27FC236}">
                <a16:creationId xmlns:a16="http://schemas.microsoft.com/office/drawing/2014/main" id="{217C892E-B665-DEF3-CAB1-4F7CB4E4EB8F}"/>
              </a:ext>
            </a:extLst>
          </p:cNvPr>
          <p:cNvSpPr/>
          <p:nvPr/>
        </p:nvSpPr>
        <p:spPr>
          <a:xfrm>
            <a:off x="8513035" y="5677775"/>
            <a:ext cx="1278665" cy="6214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ADBB5FFA-3E53-3FAF-A7FE-51A08AD01253}"/>
              </a:ext>
            </a:extLst>
          </p:cNvPr>
          <p:cNvSpPr/>
          <p:nvPr/>
        </p:nvSpPr>
        <p:spPr>
          <a:xfrm>
            <a:off x="7937930" y="4539571"/>
            <a:ext cx="557183" cy="20147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BE77B976-6781-45E2-BD6A-06D982A8403F}"/>
              </a:ext>
            </a:extLst>
          </p:cNvPr>
          <p:cNvSpPr/>
          <p:nvPr/>
        </p:nvSpPr>
        <p:spPr>
          <a:xfrm rot="10800000">
            <a:off x="7931111" y="5994946"/>
            <a:ext cx="567842" cy="2014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D768D5DE-5025-0871-35EA-C0C4D742D8B0}"/>
              </a:ext>
            </a:extLst>
          </p:cNvPr>
          <p:cNvSpPr txBox="1"/>
          <p:nvPr/>
        </p:nvSpPr>
        <p:spPr>
          <a:xfrm>
            <a:off x="8220366" y="3900083"/>
            <a:ext cx="1922133" cy="369332"/>
          </a:xfrm>
          <a:prstGeom prst="rect">
            <a:avLst/>
          </a:prstGeom>
          <a:noFill/>
        </p:spPr>
        <p:txBody>
          <a:bodyPr wrap="square" rtlCol="0">
            <a:spAutoFit/>
          </a:bodyPr>
          <a:lstStyle/>
          <a:p>
            <a:pPr algn="ctr"/>
            <a:r>
              <a:rPr lang="en-US" dirty="0"/>
              <a:t>VSI</a:t>
            </a:r>
          </a:p>
        </p:txBody>
      </p:sp>
      <p:sp>
        <p:nvSpPr>
          <p:cNvPr id="35" name="TextBox 34">
            <a:extLst>
              <a:ext uri="{FF2B5EF4-FFF2-40B4-BE49-F238E27FC236}">
                <a16:creationId xmlns:a16="http://schemas.microsoft.com/office/drawing/2014/main" id="{DCAB7808-F5B5-2BF6-576D-4B24D61D814B}"/>
              </a:ext>
            </a:extLst>
          </p:cNvPr>
          <p:cNvSpPr txBox="1"/>
          <p:nvPr/>
        </p:nvSpPr>
        <p:spPr>
          <a:xfrm>
            <a:off x="8546696" y="5787085"/>
            <a:ext cx="1211341" cy="369332"/>
          </a:xfrm>
          <a:prstGeom prst="rect">
            <a:avLst/>
          </a:prstGeom>
          <a:noFill/>
        </p:spPr>
        <p:txBody>
          <a:bodyPr wrap="square" rtlCol="0">
            <a:spAutoFit/>
          </a:bodyPr>
          <a:lstStyle/>
          <a:p>
            <a:pPr algn="ctr"/>
            <a:r>
              <a:rPr lang="en-US" dirty="0"/>
              <a:t>VSI Video</a:t>
            </a:r>
          </a:p>
        </p:txBody>
      </p:sp>
      <p:sp>
        <p:nvSpPr>
          <p:cNvPr id="38" name="Rectangle: Rounded Corners 37">
            <a:extLst>
              <a:ext uri="{FF2B5EF4-FFF2-40B4-BE49-F238E27FC236}">
                <a16:creationId xmlns:a16="http://schemas.microsoft.com/office/drawing/2014/main" id="{C8FE73E9-9C3A-5EAF-5C31-391628A8720A}"/>
              </a:ext>
            </a:extLst>
          </p:cNvPr>
          <p:cNvSpPr/>
          <p:nvPr/>
        </p:nvSpPr>
        <p:spPr>
          <a:xfrm>
            <a:off x="3269340" y="4230849"/>
            <a:ext cx="1433592" cy="789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Frame drop</a:t>
            </a:r>
          </a:p>
        </p:txBody>
      </p:sp>
      <p:sp>
        <p:nvSpPr>
          <p:cNvPr id="39" name="Arrow: Right 38">
            <a:extLst>
              <a:ext uri="{FF2B5EF4-FFF2-40B4-BE49-F238E27FC236}">
                <a16:creationId xmlns:a16="http://schemas.microsoft.com/office/drawing/2014/main" id="{DBE2C175-8974-C375-FB84-58DC7F2D581C}"/>
              </a:ext>
            </a:extLst>
          </p:cNvPr>
          <p:cNvSpPr/>
          <p:nvPr/>
        </p:nvSpPr>
        <p:spPr>
          <a:xfrm>
            <a:off x="4707768" y="4539571"/>
            <a:ext cx="188672" cy="18598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Arrow: Right 39">
            <a:extLst>
              <a:ext uri="{FF2B5EF4-FFF2-40B4-BE49-F238E27FC236}">
                <a16:creationId xmlns:a16="http://schemas.microsoft.com/office/drawing/2014/main" id="{82A45E55-3A69-60FF-BB10-B21EB9A8E4BD}"/>
              </a:ext>
            </a:extLst>
          </p:cNvPr>
          <p:cNvSpPr/>
          <p:nvPr/>
        </p:nvSpPr>
        <p:spPr>
          <a:xfrm>
            <a:off x="6330627" y="4539571"/>
            <a:ext cx="188672" cy="18598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Arrow: Right 40">
            <a:extLst>
              <a:ext uri="{FF2B5EF4-FFF2-40B4-BE49-F238E27FC236}">
                <a16:creationId xmlns:a16="http://schemas.microsoft.com/office/drawing/2014/main" id="{48CED3DB-B757-E793-A15D-4FB79EFC00AD}"/>
              </a:ext>
            </a:extLst>
          </p:cNvPr>
          <p:cNvSpPr/>
          <p:nvPr/>
        </p:nvSpPr>
        <p:spPr>
          <a:xfrm rot="10800000">
            <a:off x="5216296" y="5979370"/>
            <a:ext cx="1264752" cy="18598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0AA2FBB0-1493-7BB9-6BD8-A8D312625006}"/>
              </a:ext>
            </a:extLst>
          </p:cNvPr>
          <p:cNvSpPr txBox="1"/>
          <p:nvPr/>
        </p:nvSpPr>
        <p:spPr>
          <a:xfrm>
            <a:off x="280526" y="3691118"/>
            <a:ext cx="748331" cy="369332"/>
          </a:xfrm>
          <a:prstGeom prst="rect">
            <a:avLst/>
          </a:prstGeom>
          <a:noFill/>
        </p:spPr>
        <p:txBody>
          <a:bodyPr wrap="square" rtlCol="0">
            <a:spAutoFit/>
          </a:bodyPr>
          <a:lstStyle/>
          <a:p>
            <a:pPr algn="ctr"/>
            <a:r>
              <a:rPr lang="en-US" dirty="0"/>
              <a:t>PC</a:t>
            </a:r>
          </a:p>
        </p:txBody>
      </p:sp>
      <p:sp>
        <p:nvSpPr>
          <p:cNvPr id="13" name="TextBox 12">
            <a:extLst>
              <a:ext uri="{FF2B5EF4-FFF2-40B4-BE49-F238E27FC236}">
                <a16:creationId xmlns:a16="http://schemas.microsoft.com/office/drawing/2014/main" id="{B6EE754F-0C89-0728-A05A-871055F38775}"/>
              </a:ext>
            </a:extLst>
          </p:cNvPr>
          <p:cNvSpPr txBox="1"/>
          <p:nvPr/>
        </p:nvSpPr>
        <p:spPr>
          <a:xfrm>
            <a:off x="3044784" y="5292345"/>
            <a:ext cx="3319493" cy="369332"/>
          </a:xfrm>
          <a:prstGeom prst="rect">
            <a:avLst/>
          </a:prstGeom>
          <a:noFill/>
        </p:spPr>
        <p:txBody>
          <a:bodyPr wrap="square" rtlCol="0">
            <a:spAutoFit/>
          </a:bodyPr>
          <a:lstStyle/>
          <a:p>
            <a:pPr algn="ctr"/>
            <a:r>
              <a:rPr lang="en-US" dirty="0"/>
              <a:t>VSI Video Server: Stream Out</a:t>
            </a:r>
          </a:p>
        </p:txBody>
      </p:sp>
      <p:sp>
        <p:nvSpPr>
          <p:cNvPr id="43" name="TextBox 42">
            <a:extLst>
              <a:ext uri="{FF2B5EF4-FFF2-40B4-BE49-F238E27FC236}">
                <a16:creationId xmlns:a16="http://schemas.microsoft.com/office/drawing/2014/main" id="{2F278FAE-B3E4-1492-82A8-E5FCFB6A7212}"/>
              </a:ext>
            </a:extLst>
          </p:cNvPr>
          <p:cNvSpPr txBox="1"/>
          <p:nvPr/>
        </p:nvSpPr>
        <p:spPr>
          <a:xfrm>
            <a:off x="4487855" y="224853"/>
            <a:ext cx="2240153" cy="369332"/>
          </a:xfrm>
          <a:prstGeom prst="rect">
            <a:avLst/>
          </a:prstGeom>
          <a:noFill/>
        </p:spPr>
        <p:txBody>
          <a:bodyPr wrap="square" rtlCol="0">
            <a:spAutoFit/>
          </a:bodyPr>
          <a:lstStyle/>
          <a:p>
            <a:pPr algn="ctr"/>
            <a:r>
              <a:rPr lang="en-US" dirty="0"/>
              <a:t>Application</a:t>
            </a:r>
          </a:p>
        </p:txBody>
      </p:sp>
      <p:sp>
        <p:nvSpPr>
          <p:cNvPr id="15" name="Rectangle: Rounded Corners 14">
            <a:extLst>
              <a:ext uri="{FF2B5EF4-FFF2-40B4-BE49-F238E27FC236}">
                <a16:creationId xmlns:a16="http://schemas.microsoft.com/office/drawing/2014/main" id="{A77F178D-BAA9-ED32-0B31-B626B215DA06}"/>
              </a:ext>
            </a:extLst>
          </p:cNvPr>
          <p:cNvSpPr/>
          <p:nvPr/>
        </p:nvSpPr>
        <p:spPr>
          <a:xfrm>
            <a:off x="9866285" y="1593849"/>
            <a:ext cx="1526803" cy="14892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Video driver</a:t>
            </a:r>
          </a:p>
        </p:txBody>
      </p:sp>
      <p:sp>
        <p:nvSpPr>
          <p:cNvPr id="17" name="Rectangle: Rounded Corners 16">
            <a:extLst>
              <a:ext uri="{FF2B5EF4-FFF2-40B4-BE49-F238E27FC236}">
                <a16:creationId xmlns:a16="http://schemas.microsoft.com/office/drawing/2014/main" id="{AB2E3C61-B4DE-7108-3ACC-BBCB8F232699}"/>
              </a:ext>
            </a:extLst>
          </p:cNvPr>
          <p:cNvSpPr/>
          <p:nvPr/>
        </p:nvSpPr>
        <p:spPr>
          <a:xfrm>
            <a:off x="5168154" y="1240983"/>
            <a:ext cx="1433592" cy="9912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ML Algorithm</a:t>
            </a:r>
          </a:p>
        </p:txBody>
      </p:sp>
      <p:sp>
        <p:nvSpPr>
          <p:cNvPr id="18" name="Rectangle: Rounded Corners 17">
            <a:extLst>
              <a:ext uri="{FF2B5EF4-FFF2-40B4-BE49-F238E27FC236}">
                <a16:creationId xmlns:a16="http://schemas.microsoft.com/office/drawing/2014/main" id="{862C4754-1959-3578-D9F5-554D720CBA67}"/>
              </a:ext>
            </a:extLst>
          </p:cNvPr>
          <p:cNvSpPr/>
          <p:nvPr/>
        </p:nvSpPr>
        <p:spPr>
          <a:xfrm>
            <a:off x="6481048" y="2269217"/>
            <a:ext cx="1972741" cy="9912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Post-processing</a:t>
            </a:r>
          </a:p>
        </p:txBody>
      </p:sp>
      <p:sp>
        <p:nvSpPr>
          <p:cNvPr id="19" name="Arrow: Right 18">
            <a:extLst>
              <a:ext uri="{FF2B5EF4-FFF2-40B4-BE49-F238E27FC236}">
                <a16:creationId xmlns:a16="http://schemas.microsoft.com/office/drawing/2014/main" id="{693EA9F7-9B07-7198-44DB-C9D3A87C2ED1}"/>
              </a:ext>
            </a:extLst>
          </p:cNvPr>
          <p:cNvSpPr/>
          <p:nvPr/>
        </p:nvSpPr>
        <p:spPr>
          <a:xfrm rot="10800000">
            <a:off x="6601746" y="1727154"/>
            <a:ext cx="3264540" cy="20038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A8330C88-CBC9-E4A8-E978-A1879A325B95}"/>
              </a:ext>
            </a:extLst>
          </p:cNvPr>
          <p:cNvSpPr/>
          <p:nvPr/>
        </p:nvSpPr>
        <p:spPr>
          <a:xfrm>
            <a:off x="8453789" y="2687841"/>
            <a:ext cx="1412497" cy="20038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02425A39-2DB5-06C7-ED6F-40F902F3F213}"/>
              </a:ext>
            </a:extLst>
          </p:cNvPr>
          <p:cNvSpPr txBox="1"/>
          <p:nvPr/>
        </p:nvSpPr>
        <p:spPr>
          <a:xfrm>
            <a:off x="8509000" y="4320522"/>
            <a:ext cx="1211341" cy="369332"/>
          </a:xfrm>
          <a:prstGeom prst="rect">
            <a:avLst/>
          </a:prstGeom>
          <a:noFill/>
        </p:spPr>
        <p:txBody>
          <a:bodyPr wrap="square" rtlCol="0">
            <a:spAutoFit/>
          </a:bodyPr>
          <a:lstStyle/>
          <a:p>
            <a:pPr algn="ctr"/>
            <a:r>
              <a:rPr lang="en-US" dirty="0"/>
              <a:t>VSI Video</a:t>
            </a:r>
          </a:p>
        </p:txBody>
      </p:sp>
      <p:sp>
        <p:nvSpPr>
          <p:cNvPr id="30" name="TextBox 29">
            <a:extLst>
              <a:ext uri="{FF2B5EF4-FFF2-40B4-BE49-F238E27FC236}">
                <a16:creationId xmlns:a16="http://schemas.microsoft.com/office/drawing/2014/main" id="{88C9BC93-A3BD-70A9-F067-81705A90BB7D}"/>
              </a:ext>
            </a:extLst>
          </p:cNvPr>
          <p:cNvSpPr txBox="1"/>
          <p:nvPr/>
        </p:nvSpPr>
        <p:spPr>
          <a:xfrm>
            <a:off x="8281587" y="5355172"/>
            <a:ext cx="1922133" cy="369332"/>
          </a:xfrm>
          <a:prstGeom prst="rect">
            <a:avLst/>
          </a:prstGeom>
          <a:noFill/>
        </p:spPr>
        <p:txBody>
          <a:bodyPr wrap="square" rtlCol="0">
            <a:spAutoFit/>
          </a:bodyPr>
          <a:lstStyle/>
          <a:p>
            <a:pPr algn="ctr"/>
            <a:r>
              <a:rPr lang="en-US" dirty="0"/>
              <a:t>VSI</a:t>
            </a:r>
          </a:p>
        </p:txBody>
      </p:sp>
      <p:sp>
        <p:nvSpPr>
          <p:cNvPr id="32" name="Rectangle: Rounded Corners 31">
            <a:extLst>
              <a:ext uri="{FF2B5EF4-FFF2-40B4-BE49-F238E27FC236}">
                <a16:creationId xmlns:a16="http://schemas.microsoft.com/office/drawing/2014/main" id="{3AD3FD62-0A43-A6D7-8D76-C349EDBEA4C3}"/>
              </a:ext>
            </a:extLst>
          </p:cNvPr>
          <p:cNvSpPr/>
          <p:nvPr/>
        </p:nvSpPr>
        <p:spPr>
          <a:xfrm>
            <a:off x="9448800" y="735014"/>
            <a:ext cx="1824665" cy="45059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Control / Status</a:t>
            </a:r>
          </a:p>
        </p:txBody>
      </p:sp>
      <p:sp>
        <p:nvSpPr>
          <p:cNvPr id="59" name="Arrow: Up-Down 58">
            <a:extLst>
              <a:ext uri="{FF2B5EF4-FFF2-40B4-BE49-F238E27FC236}">
                <a16:creationId xmlns:a16="http://schemas.microsoft.com/office/drawing/2014/main" id="{FAB09726-B20A-93CF-9B13-9A94FCC2B3C1}"/>
              </a:ext>
            </a:extLst>
          </p:cNvPr>
          <p:cNvSpPr/>
          <p:nvPr/>
        </p:nvSpPr>
        <p:spPr>
          <a:xfrm>
            <a:off x="10344147" y="1185610"/>
            <a:ext cx="127000" cy="408238"/>
          </a:xfrm>
          <a:prstGeom prst="up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5" name="Arrow: Left-Right 64">
            <a:extLst>
              <a:ext uri="{FF2B5EF4-FFF2-40B4-BE49-F238E27FC236}">
                <a16:creationId xmlns:a16="http://schemas.microsoft.com/office/drawing/2014/main" id="{2D1BBCC4-6CAE-932F-DD0E-57599E794434}"/>
              </a:ext>
            </a:extLst>
          </p:cNvPr>
          <p:cNvSpPr/>
          <p:nvPr/>
        </p:nvSpPr>
        <p:spPr>
          <a:xfrm>
            <a:off x="8134350" y="4269415"/>
            <a:ext cx="360763" cy="102554"/>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6" name="Arrow: Left-Right 65">
            <a:extLst>
              <a:ext uri="{FF2B5EF4-FFF2-40B4-BE49-F238E27FC236}">
                <a16:creationId xmlns:a16="http://schemas.microsoft.com/office/drawing/2014/main" id="{B4288970-588A-F96C-215D-84781F6DB084}"/>
              </a:ext>
            </a:extLst>
          </p:cNvPr>
          <p:cNvSpPr/>
          <p:nvPr/>
        </p:nvSpPr>
        <p:spPr>
          <a:xfrm>
            <a:off x="8140930" y="5742595"/>
            <a:ext cx="360763" cy="102554"/>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8" name="Arrow: Left-Up 67">
            <a:extLst>
              <a:ext uri="{FF2B5EF4-FFF2-40B4-BE49-F238E27FC236}">
                <a16:creationId xmlns:a16="http://schemas.microsoft.com/office/drawing/2014/main" id="{21123551-12D1-0D69-0835-FBEC48BDA8AB}"/>
              </a:ext>
            </a:extLst>
          </p:cNvPr>
          <p:cNvSpPr/>
          <p:nvPr/>
        </p:nvSpPr>
        <p:spPr>
          <a:xfrm>
            <a:off x="9762719" y="3109052"/>
            <a:ext cx="436266" cy="1295854"/>
          </a:xfrm>
          <a:prstGeom prst="leftUpArrow">
            <a:avLst>
              <a:gd name="adj1" fmla="val 18393"/>
              <a:gd name="adj2" fmla="val 16995"/>
              <a:gd name="adj3" fmla="val 293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Arrow: Left-Up 68">
            <a:extLst>
              <a:ext uri="{FF2B5EF4-FFF2-40B4-BE49-F238E27FC236}">
                <a16:creationId xmlns:a16="http://schemas.microsoft.com/office/drawing/2014/main" id="{C77BB4AA-B79F-5950-D849-91AF6E96B0A0}"/>
              </a:ext>
            </a:extLst>
          </p:cNvPr>
          <p:cNvSpPr/>
          <p:nvPr/>
        </p:nvSpPr>
        <p:spPr>
          <a:xfrm>
            <a:off x="9791696" y="3089276"/>
            <a:ext cx="1227725" cy="2815416"/>
          </a:xfrm>
          <a:prstGeom prst="leftUpArrow">
            <a:avLst>
              <a:gd name="adj1" fmla="val 5642"/>
              <a:gd name="adj2" fmla="val 5384"/>
              <a:gd name="adj3" fmla="val 1126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0" name="TextBox 69">
            <a:extLst>
              <a:ext uri="{FF2B5EF4-FFF2-40B4-BE49-F238E27FC236}">
                <a16:creationId xmlns:a16="http://schemas.microsoft.com/office/drawing/2014/main" id="{3DC9B1C7-8DD2-5EA5-3713-BA152CC2DB22}"/>
              </a:ext>
            </a:extLst>
          </p:cNvPr>
          <p:cNvSpPr txBox="1"/>
          <p:nvPr/>
        </p:nvSpPr>
        <p:spPr>
          <a:xfrm>
            <a:off x="7691988" y="1464108"/>
            <a:ext cx="1728360" cy="369332"/>
          </a:xfrm>
          <a:prstGeom prst="rect">
            <a:avLst/>
          </a:prstGeom>
          <a:noFill/>
        </p:spPr>
        <p:txBody>
          <a:bodyPr wrap="square" rtlCol="0">
            <a:spAutoFit/>
          </a:bodyPr>
          <a:lstStyle/>
          <a:p>
            <a:r>
              <a:rPr lang="en-US" dirty="0"/>
              <a:t>Stream In</a:t>
            </a:r>
          </a:p>
        </p:txBody>
      </p:sp>
      <p:sp>
        <p:nvSpPr>
          <p:cNvPr id="71" name="TextBox 70">
            <a:extLst>
              <a:ext uri="{FF2B5EF4-FFF2-40B4-BE49-F238E27FC236}">
                <a16:creationId xmlns:a16="http://schemas.microsoft.com/office/drawing/2014/main" id="{DB883532-06DF-1FD0-5581-C28353777210}"/>
              </a:ext>
            </a:extLst>
          </p:cNvPr>
          <p:cNvSpPr txBox="1"/>
          <p:nvPr/>
        </p:nvSpPr>
        <p:spPr>
          <a:xfrm>
            <a:off x="8498953" y="2396469"/>
            <a:ext cx="1728360" cy="369332"/>
          </a:xfrm>
          <a:prstGeom prst="rect">
            <a:avLst/>
          </a:prstGeom>
          <a:noFill/>
        </p:spPr>
        <p:txBody>
          <a:bodyPr wrap="square" rtlCol="0">
            <a:spAutoFit/>
          </a:bodyPr>
          <a:lstStyle/>
          <a:p>
            <a:r>
              <a:rPr lang="en-US" dirty="0"/>
              <a:t>Stream Out</a:t>
            </a:r>
          </a:p>
        </p:txBody>
      </p:sp>
      <p:sp>
        <p:nvSpPr>
          <p:cNvPr id="72" name="Arrow: Bent-Up 71">
            <a:extLst>
              <a:ext uri="{FF2B5EF4-FFF2-40B4-BE49-F238E27FC236}">
                <a16:creationId xmlns:a16="http://schemas.microsoft.com/office/drawing/2014/main" id="{357A789A-4C2E-10E6-DFFB-1D0D4A8616FB}"/>
              </a:ext>
            </a:extLst>
          </p:cNvPr>
          <p:cNvSpPr/>
          <p:nvPr/>
        </p:nvSpPr>
        <p:spPr>
          <a:xfrm rot="5400000">
            <a:off x="5733097" y="2164267"/>
            <a:ext cx="638610" cy="809309"/>
          </a:xfrm>
          <a:prstGeom prst="bentUpArrow">
            <a:avLst>
              <a:gd name="adj1" fmla="val 13154"/>
              <a:gd name="adj2" fmla="val 18419"/>
              <a:gd name="adj3" fmla="val 342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Bent-Up 74">
            <a:extLst>
              <a:ext uri="{FF2B5EF4-FFF2-40B4-BE49-F238E27FC236}">
                <a16:creationId xmlns:a16="http://schemas.microsoft.com/office/drawing/2014/main" id="{63C6E3B3-CE76-175E-8EC1-D055E81FD35C}"/>
              </a:ext>
            </a:extLst>
          </p:cNvPr>
          <p:cNvSpPr/>
          <p:nvPr/>
        </p:nvSpPr>
        <p:spPr>
          <a:xfrm>
            <a:off x="9762345" y="3107361"/>
            <a:ext cx="727486" cy="1547864"/>
          </a:xfrm>
          <a:prstGeom prst="bentUpArrow">
            <a:avLst>
              <a:gd name="adj1" fmla="val 11034"/>
              <a:gd name="adj2" fmla="val 12343"/>
              <a:gd name="adj3" fmla="val 1889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7" name="Arrow: Bent-Up 76">
            <a:extLst>
              <a:ext uri="{FF2B5EF4-FFF2-40B4-BE49-F238E27FC236}">
                <a16:creationId xmlns:a16="http://schemas.microsoft.com/office/drawing/2014/main" id="{C8BF6569-E2C9-D5DA-35D9-075EF54EFD05}"/>
              </a:ext>
            </a:extLst>
          </p:cNvPr>
          <p:cNvSpPr/>
          <p:nvPr/>
        </p:nvSpPr>
        <p:spPr>
          <a:xfrm rot="16200000" flipH="1">
            <a:off x="8917657" y="3971164"/>
            <a:ext cx="3109446" cy="1381841"/>
          </a:xfrm>
          <a:prstGeom prst="bentUpArrow">
            <a:avLst>
              <a:gd name="adj1" fmla="val 5701"/>
              <a:gd name="adj2" fmla="val 5984"/>
              <a:gd name="adj3" fmla="val 11916"/>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99729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BFC041-21AB-46FA-9CE9-FBF2ED06AE71}"/>
              </a:ext>
            </a:extLst>
          </p:cNvPr>
          <p:cNvSpPr/>
          <p:nvPr/>
        </p:nvSpPr>
        <p:spPr>
          <a:xfrm>
            <a:off x="4144448" y="2477762"/>
            <a:ext cx="2708910" cy="2510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3340">
              <a:spcAft>
                <a:spcPts val="600"/>
              </a:spcAft>
            </a:pPr>
            <a:r>
              <a:rPr lang="en-US" sz="1800" dirty="0">
                <a:solidFill>
                  <a:schemeClr val="bg1"/>
                </a:solidFill>
              </a:rPr>
              <a:t>Arm FVP </a:t>
            </a:r>
          </a:p>
          <a:p>
            <a:pPr algn="ctr" defTabSz="453340">
              <a:spcAft>
                <a:spcPts val="0"/>
              </a:spcAft>
            </a:pPr>
            <a:r>
              <a:rPr lang="en-US" sz="1600" dirty="0">
                <a:solidFill>
                  <a:schemeClr val="bg1"/>
                </a:solidFill>
              </a:rPr>
              <a:t>(Fixed Virtual Platform,</a:t>
            </a:r>
          </a:p>
          <a:p>
            <a:pPr algn="ctr" defTabSz="453340">
              <a:spcAft>
                <a:spcPts val="0"/>
              </a:spcAft>
            </a:pPr>
            <a:r>
              <a:rPr lang="en-US" sz="1600" dirty="0">
                <a:solidFill>
                  <a:schemeClr val="bg1"/>
                </a:solidFill>
              </a:rPr>
              <a:t>example: Corstone-300)</a:t>
            </a: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GB" sz="1600" dirty="0">
              <a:solidFill>
                <a:schemeClr val="bg1"/>
              </a:solidFill>
            </a:endParaRPr>
          </a:p>
        </p:txBody>
      </p:sp>
      <p:sp>
        <p:nvSpPr>
          <p:cNvPr id="17" name="Flowchart: Document 16">
            <a:extLst>
              <a:ext uri="{FF2B5EF4-FFF2-40B4-BE49-F238E27FC236}">
                <a16:creationId xmlns:a16="http://schemas.microsoft.com/office/drawing/2014/main" id="{348E9350-E14A-462F-8944-90236DA610C5}"/>
              </a:ext>
            </a:extLst>
          </p:cNvPr>
          <p:cNvSpPr/>
          <p:nvPr/>
        </p:nvSpPr>
        <p:spPr>
          <a:xfrm>
            <a:off x="7693061" y="4914392"/>
            <a:ext cx="1441450" cy="958850"/>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file</a:t>
            </a:r>
            <a:br>
              <a:rPr lang="en-US" dirty="0"/>
            </a:br>
            <a:r>
              <a:rPr lang="en-US" sz="1400" dirty="0"/>
              <a:t>‘test.wav’</a:t>
            </a:r>
            <a:endParaRPr lang="en-GB" dirty="0"/>
          </a:p>
        </p:txBody>
      </p:sp>
      <p:sp>
        <p:nvSpPr>
          <p:cNvPr id="22" name="Rectangle 21">
            <a:extLst>
              <a:ext uri="{FF2B5EF4-FFF2-40B4-BE49-F238E27FC236}">
                <a16:creationId xmlns:a16="http://schemas.microsoft.com/office/drawing/2014/main" id="{8D896C27-BCEB-47FA-A152-53894C0D22F2}"/>
              </a:ext>
            </a:extLst>
          </p:cNvPr>
          <p:cNvSpPr/>
          <p:nvPr/>
        </p:nvSpPr>
        <p:spPr>
          <a:xfrm>
            <a:off x="1056202" y="3120996"/>
            <a:ext cx="2891790" cy="16917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Cortex-M User Application</a:t>
            </a:r>
            <a:endParaRPr lang="en-GB" dirty="0">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a:t>FVP/FM Streaming Peripheral Extension</a:t>
            </a:r>
            <a:endParaRPr lang="en-GB"/>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r>
              <a:rPr lang="en-US"/>
              <a:t>First PoC implementation of Streaming Interface</a:t>
            </a:r>
            <a:endParaRPr lang="en-GB"/>
          </a:p>
        </p:txBody>
      </p:sp>
      <p:sp>
        <p:nvSpPr>
          <p:cNvPr id="7" name="Rectangle 6">
            <a:extLst>
              <a:ext uri="{FF2B5EF4-FFF2-40B4-BE49-F238E27FC236}">
                <a16:creationId xmlns:a16="http://schemas.microsoft.com/office/drawing/2014/main" id="{177C74EE-4661-4801-B146-BB383E0EAF9C}"/>
              </a:ext>
            </a:extLst>
          </p:cNvPr>
          <p:cNvSpPr/>
          <p:nvPr/>
        </p:nvSpPr>
        <p:spPr>
          <a:xfrm>
            <a:off x="4250054" y="3548475"/>
            <a:ext cx="2493645" cy="12642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Streaming Interface (VSI)</a:t>
            </a:r>
            <a:br>
              <a:rPr lang="en-US" dirty="0"/>
            </a:br>
            <a:r>
              <a:rPr lang="en-US" sz="1400" dirty="0">
                <a:ea typeface="+mn-lt"/>
                <a:cs typeface="+mn-lt"/>
              </a:rPr>
              <a:t>Peripheral with </a:t>
            </a:r>
            <a:br>
              <a:rPr lang="en-US" sz="1400" dirty="0">
                <a:ea typeface="+mn-lt"/>
                <a:cs typeface="+mn-lt"/>
              </a:rPr>
            </a:br>
            <a:r>
              <a:rPr lang="en-US" sz="1400" dirty="0">
                <a:ea typeface="+mn-lt"/>
                <a:cs typeface="+mn-lt"/>
              </a:rPr>
              <a:t>Register Interface</a:t>
            </a:r>
            <a:endParaRPr lang="en-US" dirty="0">
              <a:cs typeface="Calibri"/>
            </a:endParaRPr>
          </a:p>
        </p:txBody>
      </p:sp>
      <p:sp>
        <p:nvSpPr>
          <p:cNvPr id="9" name="Rectangle 8">
            <a:extLst>
              <a:ext uri="{FF2B5EF4-FFF2-40B4-BE49-F238E27FC236}">
                <a16:creationId xmlns:a16="http://schemas.microsoft.com/office/drawing/2014/main" id="{90A24D2A-66DF-4017-A0E1-6299C0B93081}"/>
              </a:ext>
            </a:extLst>
          </p:cNvPr>
          <p:cNvSpPr/>
          <p:nvPr/>
        </p:nvSpPr>
        <p:spPr>
          <a:xfrm>
            <a:off x="7139939" y="3548674"/>
            <a:ext cx="2217737" cy="10945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test script</a:t>
            </a:r>
            <a:br>
              <a:rPr lang="en-US" dirty="0"/>
            </a:br>
            <a:r>
              <a:rPr lang="en-US" sz="1400" dirty="0"/>
              <a:t>Audio Streaming Interface</a:t>
            </a:r>
            <a:endParaRPr lang="en-GB" sz="1400" dirty="0"/>
          </a:p>
        </p:txBody>
      </p:sp>
      <p:sp>
        <p:nvSpPr>
          <p:cNvPr id="19" name="Rectangle 18">
            <a:extLst>
              <a:ext uri="{FF2B5EF4-FFF2-40B4-BE49-F238E27FC236}">
                <a16:creationId xmlns:a16="http://schemas.microsoft.com/office/drawing/2014/main" id="{D94CD6BC-D984-4EFE-95CF-AF8A8637DFA2}"/>
              </a:ext>
            </a:extLst>
          </p:cNvPr>
          <p:cNvSpPr/>
          <p:nvPr/>
        </p:nvSpPr>
        <p:spPr>
          <a:xfrm>
            <a:off x="2596275" y="3548475"/>
            <a:ext cx="1264920"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I/O</a:t>
            </a:r>
            <a:br>
              <a:rPr lang="en-US" dirty="0"/>
            </a:br>
            <a:r>
              <a:rPr lang="en-US" sz="1400" dirty="0"/>
              <a:t>Peripheral Driver</a:t>
            </a:r>
            <a:endParaRPr lang="en-GB" dirty="0"/>
          </a:p>
        </p:txBody>
      </p:sp>
      <p:sp>
        <p:nvSpPr>
          <p:cNvPr id="20" name="Rectangle 19">
            <a:extLst>
              <a:ext uri="{FF2B5EF4-FFF2-40B4-BE49-F238E27FC236}">
                <a16:creationId xmlns:a16="http://schemas.microsoft.com/office/drawing/2014/main" id="{A0213FEA-CEFF-476F-8AFF-7E3EBF8665DF}"/>
              </a:ext>
            </a:extLst>
          </p:cNvPr>
          <p:cNvSpPr/>
          <p:nvPr/>
        </p:nvSpPr>
        <p:spPr>
          <a:xfrm>
            <a:off x="1244558" y="3548475"/>
            <a:ext cx="1264920"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a:t>
            </a:r>
            <a:br>
              <a:rPr lang="en-US" dirty="0"/>
            </a:br>
            <a:r>
              <a:rPr lang="en-US" dirty="0"/>
              <a:t>under </a:t>
            </a:r>
            <a:br>
              <a:rPr lang="en-US" dirty="0"/>
            </a:br>
            <a:r>
              <a:rPr lang="en-US" dirty="0"/>
              <a:t>Test</a:t>
            </a:r>
            <a:endParaRPr lang="en-GB" dirty="0"/>
          </a:p>
        </p:txBody>
      </p:sp>
      <p:sp>
        <p:nvSpPr>
          <p:cNvPr id="26" name="TextBox 25">
            <a:extLst>
              <a:ext uri="{FF2B5EF4-FFF2-40B4-BE49-F238E27FC236}">
                <a16:creationId xmlns:a16="http://schemas.microsoft.com/office/drawing/2014/main" id="{8F2C8393-6F7E-4260-84A1-1576FEC45265}"/>
              </a:ext>
            </a:extLst>
          </p:cNvPr>
          <p:cNvSpPr txBox="1"/>
          <p:nvPr/>
        </p:nvSpPr>
        <p:spPr>
          <a:xfrm>
            <a:off x="401954" y="5135684"/>
            <a:ext cx="3655696"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In an example we provide the same Audio Peripheral Driver API implemented on a real microcontroller.</a:t>
            </a:r>
            <a:endParaRPr lang="en-GB" sz="1600" kern="1200" dirty="0">
              <a:solidFill>
                <a:schemeClr val="tx2"/>
              </a:solidFill>
              <a:latin typeface="+mn-lt"/>
              <a:ea typeface="+mn-ea"/>
              <a:cs typeface="+mn-cs"/>
            </a:endParaRPr>
          </a:p>
        </p:txBody>
      </p:sp>
      <p:sp>
        <p:nvSpPr>
          <p:cNvPr id="29" name="TextBox 28">
            <a:extLst>
              <a:ext uri="{FF2B5EF4-FFF2-40B4-BE49-F238E27FC236}">
                <a16:creationId xmlns:a16="http://schemas.microsoft.com/office/drawing/2014/main" id="{CCC374B9-185F-44EA-A687-EEEECC16710E}"/>
              </a:ext>
            </a:extLst>
          </p:cNvPr>
          <p:cNvSpPr txBox="1"/>
          <p:nvPr/>
        </p:nvSpPr>
        <p:spPr>
          <a:xfrm>
            <a:off x="401954" y="2133275"/>
            <a:ext cx="3848100"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The Cortex-M side implements a flexible streaming peripheral that can serve a wide range of use cases.  For example, audio I/O.</a:t>
            </a:r>
            <a:endParaRPr lang="en-GB" sz="1600" kern="1200" dirty="0">
              <a:solidFill>
                <a:schemeClr val="tx2"/>
              </a:solidFill>
              <a:latin typeface="+mn-lt"/>
              <a:ea typeface="+mn-ea"/>
              <a:cs typeface="+mn-cs"/>
            </a:endParaRPr>
          </a:p>
        </p:txBody>
      </p:sp>
      <p:sp>
        <p:nvSpPr>
          <p:cNvPr id="30" name="TextBox 29">
            <a:extLst>
              <a:ext uri="{FF2B5EF4-FFF2-40B4-BE49-F238E27FC236}">
                <a16:creationId xmlns:a16="http://schemas.microsoft.com/office/drawing/2014/main" id="{F2C090EB-0F4F-470A-BDEE-442EA792DF6D}"/>
              </a:ext>
            </a:extLst>
          </p:cNvPr>
          <p:cNvSpPr txBox="1"/>
          <p:nvPr/>
        </p:nvSpPr>
        <p:spPr>
          <a:xfrm>
            <a:off x="7045762" y="2133275"/>
            <a:ext cx="3898464"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The streaming peripheral is flexible and allows to implement a wide range of use cases. We show an audio interface in the first example.</a:t>
            </a:r>
            <a:endParaRPr lang="en-GB" sz="1600" kern="1200" dirty="0">
              <a:solidFill>
                <a:schemeClr val="tx2"/>
              </a:solidFill>
              <a:latin typeface="+mn-lt"/>
              <a:ea typeface="+mn-ea"/>
              <a:cs typeface="+mn-cs"/>
            </a:endParaRPr>
          </a:p>
        </p:txBody>
      </p:sp>
      <p:cxnSp>
        <p:nvCxnSpPr>
          <p:cNvPr id="5" name="Straight Arrow Connector 4">
            <a:extLst>
              <a:ext uri="{FF2B5EF4-FFF2-40B4-BE49-F238E27FC236}">
                <a16:creationId xmlns:a16="http://schemas.microsoft.com/office/drawing/2014/main" id="{773C34B5-705B-4B48-AF8B-DD66ED9414BC}"/>
              </a:ext>
            </a:extLst>
          </p:cNvPr>
          <p:cNvCxnSpPr>
            <a:cxnSpLocks/>
          </p:cNvCxnSpPr>
          <p:nvPr/>
        </p:nvCxnSpPr>
        <p:spPr>
          <a:xfrm flipH="1" flipV="1">
            <a:off x="8355999" y="4629150"/>
            <a:ext cx="4763" cy="299307"/>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Flowchart: Document 3">
            <a:extLst>
              <a:ext uri="{FF2B5EF4-FFF2-40B4-BE49-F238E27FC236}">
                <a16:creationId xmlns:a16="http://schemas.microsoft.com/office/drawing/2014/main" id="{C968E714-5FB7-4FED-BB6F-374760979964}"/>
              </a:ext>
            </a:extLst>
          </p:cNvPr>
          <p:cNvSpPr/>
          <p:nvPr/>
        </p:nvSpPr>
        <p:spPr>
          <a:xfrm>
            <a:off x="7616067" y="4988657"/>
            <a:ext cx="1441450" cy="958850"/>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files</a:t>
            </a:r>
            <a:br>
              <a:rPr lang="en-US" dirty="0"/>
            </a:br>
            <a:r>
              <a:rPr lang="en-US" sz="1400" dirty="0"/>
              <a:t>‘test.wav’</a:t>
            </a:r>
            <a:endParaRPr lang="en-GB" dirty="0"/>
          </a:p>
        </p:txBody>
      </p:sp>
      <p:cxnSp>
        <p:nvCxnSpPr>
          <p:cNvPr id="18" name="Straight Arrow Connector 17">
            <a:extLst>
              <a:ext uri="{FF2B5EF4-FFF2-40B4-BE49-F238E27FC236}">
                <a16:creationId xmlns:a16="http://schemas.microsoft.com/office/drawing/2014/main" id="{42BEAD8E-F134-4C65-85DD-A809DE2AFE7C}"/>
              </a:ext>
            </a:extLst>
          </p:cNvPr>
          <p:cNvCxnSpPr>
            <a:cxnSpLocks/>
          </p:cNvCxnSpPr>
          <p:nvPr/>
        </p:nvCxnSpPr>
        <p:spPr>
          <a:xfrm>
            <a:off x="3878320" y="4088424"/>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B87ED4E-E2EB-461F-AB98-01E9D5BF101A}"/>
              </a:ext>
            </a:extLst>
          </p:cNvPr>
          <p:cNvCxnSpPr>
            <a:cxnSpLocks/>
          </p:cNvCxnSpPr>
          <p:nvPr/>
        </p:nvCxnSpPr>
        <p:spPr>
          <a:xfrm>
            <a:off x="6743699" y="4100148"/>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295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a:extLst>
              <a:ext uri="{FF2B5EF4-FFF2-40B4-BE49-F238E27FC236}">
                <a16:creationId xmlns:a16="http://schemas.microsoft.com/office/drawing/2014/main" id="{B724AA23-4D87-404C-BF4A-71F51F3244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71220" y="4221467"/>
            <a:ext cx="1737995" cy="136954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80242253-070A-4C54-981C-4E7128FEAA9E}"/>
              </a:ext>
            </a:extLst>
          </p:cNvPr>
          <p:cNvSpPr/>
          <p:nvPr/>
        </p:nvSpPr>
        <p:spPr>
          <a:xfrm>
            <a:off x="451671" y="5484986"/>
            <a:ext cx="11344309" cy="756270"/>
          </a:xfrm>
          <a:prstGeom prst="rightArrow">
            <a:avLst>
              <a:gd name="adj1" fmla="val 65270"/>
              <a:gd name="adj2" fmla="val 38337"/>
            </a:avLst>
          </a:prstGeom>
          <a:gradFill flip="none" rotWithShape="1">
            <a:gsLst>
              <a:gs pos="0">
                <a:srgbClr val="70A000">
                  <a:tint val="66000"/>
                  <a:satMod val="160000"/>
                </a:srgbClr>
              </a:gs>
              <a:gs pos="50000">
                <a:srgbClr val="70A000">
                  <a:tint val="44500"/>
                  <a:satMod val="160000"/>
                </a:srgbClr>
              </a:gs>
              <a:gs pos="100000">
                <a:srgbClr val="70A0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9EAC6293-72AF-4599-9CDC-98EAB97FC484}"/>
              </a:ext>
            </a:extLst>
          </p:cNvPr>
          <p:cNvSpPr/>
          <p:nvPr/>
        </p:nvSpPr>
        <p:spPr>
          <a:xfrm>
            <a:off x="3768761" y="1279234"/>
            <a:ext cx="7518400" cy="25755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7B176C32-DA2E-4EF0-8002-51655438134F}"/>
              </a:ext>
            </a:extLst>
          </p:cNvPr>
          <p:cNvSpPr>
            <a:spLocks noGrp="1"/>
          </p:cNvSpPr>
          <p:nvPr>
            <p:ph type="title"/>
          </p:nvPr>
        </p:nvSpPr>
        <p:spPr/>
        <p:txBody>
          <a:bodyPr/>
          <a:lstStyle/>
          <a:p>
            <a:r>
              <a:rPr lang="en-US"/>
              <a:t>Workflow for CI: Develop Application Code or Test Cases</a:t>
            </a:r>
            <a:endParaRPr lang="en-GB"/>
          </a:p>
        </p:txBody>
      </p:sp>
      <p:cxnSp>
        <p:nvCxnSpPr>
          <p:cNvPr id="13" name="Straight Arrow Connector 12">
            <a:extLst>
              <a:ext uri="{FF2B5EF4-FFF2-40B4-BE49-F238E27FC236}">
                <a16:creationId xmlns:a16="http://schemas.microsoft.com/office/drawing/2014/main" id="{17B24859-F494-4E43-A949-9FEE0C8E7A11}"/>
              </a:ext>
            </a:extLst>
          </p:cNvPr>
          <p:cNvCxnSpPr>
            <a:cxnSpLocks/>
          </p:cNvCxnSpPr>
          <p:nvPr/>
        </p:nvCxnSpPr>
        <p:spPr>
          <a:xfrm>
            <a:off x="7277655" y="2536679"/>
            <a:ext cx="500613" cy="0"/>
          </a:xfrm>
          <a:prstGeom prst="straightConnector1">
            <a:avLst/>
          </a:prstGeom>
          <a:ln w="28575">
            <a:solidFill>
              <a:schemeClr val="accent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251E36-053C-9D44-B687-59F53D905A78}"/>
              </a:ext>
            </a:extLst>
          </p:cNvPr>
          <p:cNvCxnSpPr>
            <a:cxnSpLocks/>
          </p:cNvCxnSpPr>
          <p:nvPr/>
        </p:nvCxnSpPr>
        <p:spPr>
          <a:xfrm>
            <a:off x="7299422" y="2829412"/>
            <a:ext cx="544143"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Arrow: Pentagon 38">
            <a:extLst>
              <a:ext uri="{FF2B5EF4-FFF2-40B4-BE49-F238E27FC236}">
                <a16:creationId xmlns:a16="http://schemas.microsoft.com/office/drawing/2014/main" id="{57046352-4610-F84D-9941-4B17E2A6252D}"/>
              </a:ext>
            </a:extLst>
          </p:cNvPr>
          <p:cNvSpPr/>
          <p:nvPr/>
        </p:nvSpPr>
        <p:spPr>
          <a:xfrm flipH="1">
            <a:off x="2708664" y="2245461"/>
            <a:ext cx="1153033" cy="69219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a:solidFill>
                  <a:srgbClr val="FFFFFF"/>
                </a:solidFill>
                <a:latin typeface="Calibri"/>
              </a:rPr>
              <a:t>GitHub</a:t>
            </a:r>
            <a:br>
              <a:rPr lang="en-US" sz="1799" b="1">
                <a:solidFill>
                  <a:srgbClr val="FFFFFF"/>
                </a:solidFill>
                <a:latin typeface="Calibri"/>
              </a:rPr>
            </a:br>
            <a:r>
              <a:rPr lang="en-US" sz="1799" b="1">
                <a:solidFill>
                  <a:srgbClr val="FFFFFF"/>
                </a:solidFill>
                <a:latin typeface="Calibri"/>
              </a:rPr>
              <a:t>Commit</a:t>
            </a:r>
            <a:endParaRPr lang="en-GB" sz="1799" b="1">
              <a:solidFill>
                <a:srgbClr val="FFFFFF"/>
              </a:solidFill>
              <a:latin typeface="Calibri"/>
            </a:endParaRPr>
          </a:p>
        </p:txBody>
      </p:sp>
      <p:pic>
        <p:nvPicPr>
          <p:cNvPr id="17" name="Picture 16">
            <a:extLst>
              <a:ext uri="{FF2B5EF4-FFF2-40B4-BE49-F238E27FC236}">
                <a16:creationId xmlns:a16="http://schemas.microsoft.com/office/drawing/2014/main" id="{8370A088-2448-2B44-A41F-952D5494AF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71231" y="1914425"/>
            <a:ext cx="2527997" cy="1697370"/>
          </a:xfrm>
          <a:prstGeom prst="rect">
            <a:avLst/>
          </a:prstGeom>
          <a:effectLst/>
        </p:spPr>
      </p:pic>
      <p:pic>
        <p:nvPicPr>
          <p:cNvPr id="18" name="Picture 17">
            <a:extLst>
              <a:ext uri="{FF2B5EF4-FFF2-40B4-BE49-F238E27FC236}">
                <a16:creationId xmlns:a16="http://schemas.microsoft.com/office/drawing/2014/main" id="{A4C9199B-E385-474D-A937-762F8E201B9A}"/>
              </a:ext>
            </a:extLst>
          </p:cNvPr>
          <p:cNvPicPr>
            <a:picLocks noChangeAspect="1"/>
          </p:cNvPicPr>
          <p:nvPr/>
        </p:nvPicPr>
        <p:blipFill>
          <a:blip r:embed="rId4"/>
          <a:stretch>
            <a:fillRect/>
          </a:stretch>
        </p:blipFill>
        <p:spPr>
          <a:xfrm>
            <a:off x="4665476" y="3193825"/>
            <a:ext cx="2000295" cy="531329"/>
          </a:xfrm>
          <a:prstGeom prst="rect">
            <a:avLst/>
          </a:prstGeom>
        </p:spPr>
      </p:pic>
      <p:sp>
        <p:nvSpPr>
          <p:cNvPr id="19" name="TextBox 18">
            <a:extLst>
              <a:ext uri="{FF2B5EF4-FFF2-40B4-BE49-F238E27FC236}">
                <a16:creationId xmlns:a16="http://schemas.microsoft.com/office/drawing/2014/main" id="{58CD4B5B-2DE2-C340-AB9E-25D7234773CF}"/>
              </a:ext>
            </a:extLst>
          </p:cNvPr>
          <p:cNvSpPr txBox="1"/>
          <p:nvPr/>
        </p:nvSpPr>
        <p:spPr>
          <a:xfrm>
            <a:off x="3994617" y="1504948"/>
            <a:ext cx="3256144" cy="221599"/>
          </a:xfrm>
          <a:prstGeom prst="rect">
            <a:avLst/>
          </a:prstGeom>
          <a:noFill/>
        </p:spPr>
        <p:txBody>
          <a:bodyPr wrap="square" lIns="0" tIns="0" rIns="0" bIns="0" rtlCol="0">
            <a:spAutoFit/>
          </a:bodyPr>
          <a:lstStyle/>
          <a:p>
            <a:pPr algn="ctr" defTabSz="914126" eaLnBrk="1" hangingPunct="1">
              <a:lnSpc>
                <a:spcPct val="90000"/>
              </a:lnSpc>
              <a:spcBef>
                <a:spcPts val="0"/>
              </a:spcBef>
              <a:spcAft>
                <a:spcPts val="600"/>
              </a:spcAft>
            </a:pPr>
            <a:r>
              <a:rPr lang="en-US" sz="1600" b="1" dirty="0">
                <a:solidFill>
                  <a:schemeClr val="bg1"/>
                </a:solidFill>
                <a:latin typeface="Calibri"/>
              </a:rPr>
              <a:t>Cloud flow with IDE in Browser</a:t>
            </a:r>
            <a:endParaRPr lang="en-GB" sz="1600" b="1" dirty="0">
              <a:solidFill>
                <a:schemeClr val="bg1"/>
              </a:solidFill>
              <a:latin typeface="Calibri"/>
            </a:endParaRPr>
          </a:p>
        </p:txBody>
      </p:sp>
      <p:sp>
        <p:nvSpPr>
          <p:cNvPr id="20" name="TextBox 19">
            <a:extLst>
              <a:ext uri="{FF2B5EF4-FFF2-40B4-BE49-F238E27FC236}">
                <a16:creationId xmlns:a16="http://schemas.microsoft.com/office/drawing/2014/main" id="{BC4675EC-B395-3949-BFF2-8B708514BC7D}"/>
              </a:ext>
            </a:extLst>
          </p:cNvPr>
          <p:cNvSpPr txBox="1"/>
          <p:nvPr/>
        </p:nvSpPr>
        <p:spPr>
          <a:xfrm>
            <a:off x="8316839" y="1364478"/>
            <a:ext cx="2177836" cy="492443"/>
          </a:xfrm>
          <a:prstGeom prst="rect">
            <a:avLst/>
          </a:prstGeom>
          <a:noFill/>
        </p:spPr>
        <p:txBody>
          <a:bodyPr wrap="square" lIns="0" tIns="0" rIns="0" bIns="0" rtlCol="0">
            <a:spAutoFit/>
          </a:bodyPr>
          <a:lstStyle/>
          <a:p>
            <a:pPr algn="ctr" defTabSz="914126" eaLnBrk="1" hangingPunct="1">
              <a:spcBef>
                <a:spcPts val="0"/>
              </a:spcBef>
              <a:spcAft>
                <a:spcPts val="600"/>
              </a:spcAft>
            </a:pPr>
            <a:r>
              <a:rPr lang="en-US" sz="1600" b="1" dirty="0">
                <a:solidFill>
                  <a:schemeClr val="bg1"/>
                </a:solidFill>
                <a:latin typeface="Calibri"/>
              </a:rPr>
              <a:t>Classic Desktop Tools </a:t>
            </a:r>
            <a:br>
              <a:rPr lang="en-US" sz="1600" b="1" dirty="0">
                <a:solidFill>
                  <a:schemeClr val="bg1"/>
                </a:solidFill>
                <a:latin typeface="Calibri"/>
              </a:rPr>
            </a:br>
            <a:r>
              <a:rPr lang="en-US" sz="1600" b="1" dirty="0">
                <a:solidFill>
                  <a:schemeClr val="bg1"/>
                </a:solidFill>
                <a:latin typeface="Calibri"/>
              </a:rPr>
              <a:t>(Keil MDK, Arm DS)</a:t>
            </a:r>
            <a:endParaRPr lang="en-GB" sz="1600" b="1" dirty="0">
              <a:solidFill>
                <a:schemeClr val="bg1"/>
              </a:solidFill>
              <a:latin typeface="Calibri"/>
            </a:endParaRPr>
          </a:p>
        </p:txBody>
      </p:sp>
      <p:sp>
        <p:nvSpPr>
          <p:cNvPr id="21" name="TextBox 20">
            <a:extLst>
              <a:ext uri="{FF2B5EF4-FFF2-40B4-BE49-F238E27FC236}">
                <a16:creationId xmlns:a16="http://schemas.microsoft.com/office/drawing/2014/main" id="{144E6A34-9E1C-8743-AF59-21404B94D4D9}"/>
              </a:ext>
            </a:extLst>
          </p:cNvPr>
          <p:cNvSpPr txBox="1"/>
          <p:nvPr/>
        </p:nvSpPr>
        <p:spPr>
          <a:xfrm>
            <a:off x="4208398" y="3954900"/>
            <a:ext cx="2846509" cy="193899"/>
          </a:xfrm>
          <a:prstGeom prst="rect">
            <a:avLst/>
          </a:prstGeom>
          <a:noFill/>
        </p:spPr>
        <p:txBody>
          <a:bodyPr wrap="square" lIns="0" tIns="0" rIns="0" bIns="0" rtlCol="0">
            <a:spAutoFit/>
          </a:bodyPr>
          <a:lstStyle/>
          <a:p>
            <a:pPr algn="ctr" defTabSz="914126" eaLnBrk="1" hangingPunct="1">
              <a:lnSpc>
                <a:spcPct val="90000"/>
              </a:lnSpc>
              <a:spcBef>
                <a:spcPts val="0"/>
              </a:spcBef>
              <a:spcAft>
                <a:spcPts val="600"/>
              </a:spcAft>
            </a:pPr>
            <a:r>
              <a:rPr lang="en-US" sz="1400" b="1" dirty="0">
                <a:solidFill>
                  <a:srgbClr val="333E48"/>
                </a:solidFill>
                <a:latin typeface="Calibri"/>
              </a:rPr>
              <a:t>Hardware Boards on your Desk</a:t>
            </a:r>
          </a:p>
        </p:txBody>
      </p:sp>
      <p:sp>
        <p:nvSpPr>
          <p:cNvPr id="24" name="TextBox 23">
            <a:extLst>
              <a:ext uri="{FF2B5EF4-FFF2-40B4-BE49-F238E27FC236}">
                <a16:creationId xmlns:a16="http://schemas.microsoft.com/office/drawing/2014/main" id="{A92D65AC-3A0E-F646-90B5-69BFB0F7C976}"/>
              </a:ext>
            </a:extLst>
          </p:cNvPr>
          <p:cNvSpPr txBox="1"/>
          <p:nvPr/>
        </p:nvSpPr>
        <p:spPr>
          <a:xfrm>
            <a:off x="9123011" y="3913885"/>
            <a:ext cx="2605681" cy="215444"/>
          </a:xfrm>
          <a:prstGeom prst="rect">
            <a:avLst/>
          </a:prstGeom>
          <a:noFill/>
        </p:spPr>
        <p:txBody>
          <a:bodyPr wrap="square" lIns="0" tIns="0" rIns="0" bIns="0" rtlCol="0">
            <a:spAutoFit/>
          </a:bodyPr>
          <a:lstStyle/>
          <a:p>
            <a:pPr algn="ctr" defTabSz="914126"/>
            <a:r>
              <a:rPr lang="en-GB" sz="1400" b="1">
                <a:solidFill>
                  <a:srgbClr val="43414E"/>
                </a:solidFill>
                <a:latin typeface="Calibri"/>
              </a:rPr>
              <a:t>Deploy to bespoke hardware</a:t>
            </a:r>
            <a:endParaRPr lang="en-GB" sz="1400">
              <a:solidFill>
                <a:srgbClr val="000000"/>
              </a:solidFill>
              <a:latin typeface="Calibri"/>
            </a:endParaRPr>
          </a:p>
        </p:txBody>
      </p:sp>
      <p:sp>
        <p:nvSpPr>
          <p:cNvPr id="25" name="Rectangle 24">
            <a:extLst>
              <a:ext uri="{FF2B5EF4-FFF2-40B4-BE49-F238E27FC236}">
                <a16:creationId xmlns:a16="http://schemas.microsoft.com/office/drawing/2014/main" id="{02C91E17-4E86-4C89-8905-63DF40846AD4}"/>
              </a:ext>
            </a:extLst>
          </p:cNvPr>
          <p:cNvSpPr/>
          <p:nvPr/>
        </p:nvSpPr>
        <p:spPr>
          <a:xfrm>
            <a:off x="418808" y="1840515"/>
            <a:ext cx="2288268" cy="1423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27" name="TextBox 26">
            <a:extLst>
              <a:ext uri="{FF2B5EF4-FFF2-40B4-BE49-F238E27FC236}">
                <a16:creationId xmlns:a16="http://schemas.microsoft.com/office/drawing/2014/main" id="{D0D81745-D6A5-400A-B962-A8501DDB2E13}"/>
              </a:ext>
            </a:extLst>
          </p:cNvPr>
          <p:cNvSpPr txBox="1"/>
          <p:nvPr/>
        </p:nvSpPr>
        <p:spPr>
          <a:xfrm>
            <a:off x="539538" y="2163256"/>
            <a:ext cx="2022563" cy="1077218"/>
          </a:xfrm>
          <a:prstGeom prst="rect">
            <a:avLst/>
          </a:prstGeom>
          <a:noFill/>
        </p:spPr>
        <p:txBody>
          <a:bodyPr wrap="square" lIns="0" tIns="0" rIns="0" bIns="0" rtlCol="0">
            <a:spAutoFit/>
          </a:bodyPr>
          <a:lstStyle/>
          <a:p>
            <a:pPr>
              <a:buSzPct val="70000"/>
              <a:defRPr/>
            </a:pPr>
            <a:r>
              <a:rPr lang="en-GB" sz="1400" dirty="0">
                <a:solidFill>
                  <a:schemeClr val="accent1"/>
                </a:solidFill>
              </a:rPr>
              <a:t>Commit triggers </a:t>
            </a:r>
            <a:r>
              <a:rPr lang="en-GB" sz="1400" b="1" dirty="0">
                <a:solidFill>
                  <a:schemeClr val="accent1"/>
                </a:solidFill>
              </a:rPr>
              <a:t>GitHub Actions</a:t>
            </a:r>
            <a:r>
              <a:rPr lang="en-GB" sz="1400" dirty="0">
                <a:solidFill>
                  <a:schemeClr val="accent1"/>
                </a:solidFill>
              </a:rPr>
              <a:t> that start CI using Arm Compiler for build and/or Virtual Hardware for testing. </a:t>
            </a:r>
          </a:p>
        </p:txBody>
      </p:sp>
      <p:sp>
        <p:nvSpPr>
          <p:cNvPr id="28" name="100 Shipped">
            <a:extLst>
              <a:ext uri="{FF2B5EF4-FFF2-40B4-BE49-F238E27FC236}">
                <a16:creationId xmlns:a16="http://schemas.microsoft.com/office/drawing/2014/main" id="{73822419-9287-42F9-A40C-35F3DBFA153E}"/>
              </a:ext>
            </a:extLst>
          </p:cNvPr>
          <p:cNvSpPr/>
          <p:nvPr/>
        </p:nvSpPr>
        <p:spPr>
          <a:xfrm>
            <a:off x="420396" y="1822774"/>
            <a:ext cx="3552614" cy="506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altLang="en-US" sz="1400" dirty="0">
                <a:solidFill>
                  <a:schemeClr val="accent2"/>
                </a:solidFill>
                <a:latin typeface="+mn-lt"/>
              </a:rPr>
              <a:t>GitHub – Runners</a:t>
            </a:r>
            <a:endParaRPr lang="en-US" altLang="en-US" sz="1600" dirty="0">
              <a:solidFill>
                <a:schemeClr val="accent2"/>
              </a:solidFill>
              <a:latin typeface="+mn-lt"/>
            </a:endParaRPr>
          </a:p>
        </p:txBody>
      </p:sp>
      <p:pic>
        <p:nvPicPr>
          <p:cNvPr id="29" name="Picture 28">
            <a:extLst>
              <a:ext uri="{FF2B5EF4-FFF2-40B4-BE49-F238E27FC236}">
                <a16:creationId xmlns:a16="http://schemas.microsoft.com/office/drawing/2014/main" id="{65031A7A-D34D-4CE2-8CBD-C1FE41FC1EAD}"/>
              </a:ext>
            </a:extLst>
          </p:cNvPr>
          <p:cNvPicPr>
            <a:picLocks noChangeAspect="1"/>
          </p:cNvPicPr>
          <p:nvPr/>
        </p:nvPicPr>
        <p:blipFill>
          <a:blip r:embed="rId5"/>
          <a:stretch>
            <a:fillRect/>
          </a:stretch>
        </p:blipFill>
        <p:spPr>
          <a:xfrm>
            <a:off x="563942" y="3697100"/>
            <a:ext cx="2017801" cy="1570493"/>
          </a:xfrm>
          <a:prstGeom prst="rect">
            <a:avLst/>
          </a:prstGeom>
          <a:ln w="9525">
            <a:solidFill>
              <a:schemeClr val="tx1"/>
            </a:solidFill>
          </a:ln>
        </p:spPr>
      </p:pic>
      <p:pic>
        <p:nvPicPr>
          <p:cNvPr id="30" name="Picture 29">
            <a:extLst>
              <a:ext uri="{FF2B5EF4-FFF2-40B4-BE49-F238E27FC236}">
                <a16:creationId xmlns:a16="http://schemas.microsoft.com/office/drawing/2014/main" id="{0C804CF3-41AB-467E-993F-945A680558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84749" y="1890648"/>
            <a:ext cx="2363089" cy="1622434"/>
          </a:xfrm>
          <a:prstGeom prst="rect">
            <a:avLst/>
          </a:prstGeom>
          <a:effectLst/>
        </p:spPr>
      </p:pic>
      <p:pic>
        <p:nvPicPr>
          <p:cNvPr id="31" name="Picture 30">
            <a:extLst>
              <a:ext uri="{FF2B5EF4-FFF2-40B4-BE49-F238E27FC236}">
                <a16:creationId xmlns:a16="http://schemas.microsoft.com/office/drawing/2014/main" id="{1B211DBC-679A-443D-822D-4ACDDB341C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16910" y="4160399"/>
            <a:ext cx="1773953" cy="1236105"/>
          </a:xfrm>
          <a:prstGeom prst="rect">
            <a:avLst/>
          </a:prstGeom>
        </p:spPr>
      </p:pic>
      <p:pic>
        <p:nvPicPr>
          <p:cNvPr id="1028" name="Picture 4" descr="Arm Cortex-M Prototyping System 3 (MPS3) board. ">
            <a:extLst>
              <a:ext uri="{FF2B5EF4-FFF2-40B4-BE49-F238E27FC236}">
                <a16:creationId xmlns:a16="http://schemas.microsoft.com/office/drawing/2014/main" id="{C129F95D-2367-4771-A70A-2CAB8F9666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7788" y="4243554"/>
            <a:ext cx="1172469" cy="119798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F9E75CBB-099A-4A3A-A2EF-AADAD4D8DC28}"/>
              </a:ext>
            </a:extLst>
          </p:cNvPr>
          <p:cNvSpPr txBox="1"/>
          <p:nvPr/>
        </p:nvSpPr>
        <p:spPr>
          <a:xfrm>
            <a:off x="9543087" y="5712561"/>
            <a:ext cx="1464837" cy="276999"/>
          </a:xfrm>
          <a:prstGeom prst="rect">
            <a:avLst/>
          </a:prstGeom>
          <a:noFill/>
        </p:spPr>
        <p:txBody>
          <a:bodyPr wrap="square">
            <a:spAutoFit/>
          </a:bodyPr>
          <a:lstStyle/>
          <a:p>
            <a:pPr algn="l" fontAlgn="base"/>
            <a:r>
              <a:rPr lang="en-GB" sz="1200" dirty="0">
                <a:latin typeface="+mn-lt"/>
              </a:rPr>
              <a:t>Target Hardware</a:t>
            </a:r>
            <a:endParaRPr lang="en-GB" sz="1400" dirty="0">
              <a:latin typeface="+mn-lt"/>
            </a:endParaRPr>
          </a:p>
        </p:txBody>
      </p:sp>
      <p:sp>
        <p:nvSpPr>
          <p:cNvPr id="35" name="TextBox 34">
            <a:extLst>
              <a:ext uri="{FF2B5EF4-FFF2-40B4-BE49-F238E27FC236}">
                <a16:creationId xmlns:a16="http://schemas.microsoft.com/office/drawing/2014/main" id="{3B250365-85D3-458D-8E65-D2799BAB6684}"/>
              </a:ext>
            </a:extLst>
          </p:cNvPr>
          <p:cNvSpPr txBox="1"/>
          <p:nvPr/>
        </p:nvSpPr>
        <p:spPr>
          <a:xfrm>
            <a:off x="4003581" y="5730128"/>
            <a:ext cx="1537380" cy="492443"/>
          </a:xfrm>
          <a:prstGeom prst="rect">
            <a:avLst/>
          </a:prstGeom>
          <a:noFill/>
        </p:spPr>
        <p:txBody>
          <a:bodyPr wrap="square">
            <a:spAutoFit/>
          </a:bodyPr>
          <a:lstStyle/>
          <a:p>
            <a:pPr algn="l" fontAlgn="base"/>
            <a:r>
              <a:rPr lang="en-GB" sz="1200">
                <a:latin typeface="+mn-lt"/>
              </a:rPr>
              <a:t>Evaluation Board</a:t>
            </a:r>
            <a:br>
              <a:rPr lang="en-GB" sz="1200">
                <a:latin typeface="+mn-lt"/>
              </a:rPr>
            </a:br>
            <a:endParaRPr lang="en-GB" sz="1400">
              <a:latin typeface="+mn-lt"/>
            </a:endParaRPr>
          </a:p>
        </p:txBody>
      </p:sp>
      <p:sp>
        <p:nvSpPr>
          <p:cNvPr id="36" name="TextBox 35">
            <a:extLst>
              <a:ext uri="{FF2B5EF4-FFF2-40B4-BE49-F238E27FC236}">
                <a16:creationId xmlns:a16="http://schemas.microsoft.com/office/drawing/2014/main" id="{B02168FA-CDA9-47CA-9A04-F3046B6CB856}"/>
              </a:ext>
            </a:extLst>
          </p:cNvPr>
          <p:cNvSpPr txBox="1"/>
          <p:nvPr/>
        </p:nvSpPr>
        <p:spPr>
          <a:xfrm>
            <a:off x="5532263" y="5613585"/>
            <a:ext cx="1985645" cy="461665"/>
          </a:xfrm>
          <a:prstGeom prst="rect">
            <a:avLst/>
          </a:prstGeom>
          <a:noFill/>
        </p:spPr>
        <p:txBody>
          <a:bodyPr wrap="square">
            <a:spAutoFit/>
          </a:bodyPr>
          <a:lstStyle/>
          <a:p>
            <a:pPr algn="ctr" fontAlgn="base"/>
            <a:r>
              <a:rPr lang="en-GB" sz="1200" dirty="0">
                <a:latin typeface="+mn-lt"/>
              </a:rPr>
              <a:t>MPS3 with</a:t>
            </a:r>
            <a:br>
              <a:rPr lang="en-GB" sz="1200" dirty="0">
                <a:latin typeface="+mn-lt"/>
              </a:rPr>
            </a:br>
            <a:r>
              <a:rPr lang="en-GB" sz="1200" dirty="0">
                <a:latin typeface="+mn-lt"/>
              </a:rPr>
              <a:t>FPGA image</a:t>
            </a:r>
            <a:endParaRPr lang="en-GB" sz="1400" dirty="0">
              <a:latin typeface="+mn-lt"/>
            </a:endParaRPr>
          </a:p>
        </p:txBody>
      </p:sp>
      <p:sp>
        <p:nvSpPr>
          <p:cNvPr id="39" name="TextBox 38">
            <a:extLst>
              <a:ext uri="{FF2B5EF4-FFF2-40B4-BE49-F238E27FC236}">
                <a16:creationId xmlns:a16="http://schemas.microsoft.com/office/drawing/2014/main" id="{76CE91A9-FC1C-4EBC-8FD7-698AB53539B8}"/>
              </a:ext>
            </a:extLst>
          </p:cNvPr>
          <p:cNvSpPr txBox="1"/>
          <p:nvPr/>
        </p:nvSpPr>
        <p:spPr>
          <a:xfrm>
            <a:off x="420397" y="1427693"/>
            <a:ext cx="2249375" cy="221599"/>
          </a:xfrm>
          <a:prstGeom prst="rect">
            <a:avLst/>
          </a:prstGeom>
          <a:noFill/>
        </p:spPr>
        <p:txBody>
          <a:bodyPr wrap="square" lIns="0" tIns="0" rIns="0" bIns="0" rtlCol="0">
            <a:spAutoFit/>
          </a:bodyPr>
          <a:lstStyle/>
          <a:p>
            <a:pPr algn="ctr" defTabSz="914126" eaLnBrk="1" hangingPunct="1">
              <a:lnSpc>
                <a:spcPct val="90000"/>
              </a:lnSpc>
              <a:spcBef>
                <a:spcPts val="0"/>
              </a:spcBef>
              <a:spcAft>
                <a:spcPts val="600"/>
              </a:spcAft>
            </a:pPr>
            <a:r>
              <a:rPr lang="en-US" sz="1600" b="1">
                <a:solidFill>
                  <a:srgbClr val="333E48"/>
                </a:solidFill>
                <a:latin typeface="Calibri"/>
              </a:rPr>
              <a:t>CI hosted in the Cloud</a:t>
            </a:r>
            <a:endParaRPr lang="en-GB" sz="1600" b="1" err="1">
              <a:solidFill>
                <a:srgbClr val="333E48"/>
              </a:solidFill>
              <a:latin typeface="Calibri"/>
            </a:endParaRPr>
          </a:p>
        </p:txBody>
      </p:sp>
      <p:sp>
        <p:nvSpPr>
          <p:cNvPr id="40" name="TextBox 39">
            <a:extLst>
              <a:ext uri="{FF2B5EF4-FFF2-40B4-BE49-F238E27FC236}">
                <a16:creationId xmlns:a16="http://schemas.microsoft.com/office/drawing/2014/main" id="{B2B0CC20-7840-48FA-833E-3231CD230E23}"/>
              </a:ext>
            </a:extLst>
          </p:cNvPr>
          <p:cNvSpPr txBox="1"/>
          <p:nvPr/>
        </p:nvSpPr>
        <p:spPr>
          <a:xfrm>
            <a:off x="394997" y="3455054"/>
            <a:ext cx="2227775" cy="215444"/>
          </a:xfrm>
          <a:prstGeom prst="rect">
            <a:avLst/>
          </a:prstGeom>
          <a:noFill/>
        </p:spPr>
        <p:txBody>
          <a:bodyPr wrap="square" lIns="0" tIns="0" rIns="0" bIns="0" rtlCol="0">
            <a:spAutoFit/>
          </a:bodyPr>
          <a:lstStyle/>
          <a:p>
            <a:pPr algn="ctr" defTabSz="914126"/>
            <a:r>
              <a:rPr lang="en-GB" sz="1400" b="1">
                <a:solidFill>
                  <a:srgbClr val="43414E"/>
                </a:solidFill>
                <a:latin typeface="Calibri"/>
              </a:rPr>
              <a:t>Test Results</a:t>
            </a:r>
            <a:endParaRPr lang="en-GB" sz="1400">
              <a:solidFill>
                <a:srgbClr val="000000"/>
              </a:solidFill>
              <a:latin typeface="Calibri"/>
            </a:endParaRPr>
          </a:p>
        </p:txBody>
      </p:sp>
      <p:sp>
        <p:nvSpPr>
          <p:cNvPr id="33" name="TextBox 32">
            <a:extLst>
              <a:ext uri="{FF2B5EF4-FFF2-40B4-BE49-F238E27FC236}">
                <a16:creationId xmlns:a16="http://schemas.microsoft.com/office/drawing/2014/main" id="{990EB451-8441-427A-B0F8-03D0A40DACF1}"/>
              </a:ext>
            </a:extLst>
          </p:cNvPr>
          <p:cNvSpPr txBox="1"/>
          <p:nvPr/>
        </p:nvSpPr>
        <p:spPr>
          <a:xfrm>
            <a:off x="455321" y="5627639"/>
            <a:ext cx="2698779" cy="461665"/>
          </a:xfrm>
          <a:prstGeom prst="rect">
            <a:avLst/>
          </a:prstGeom>
          <a:noFill/>
        </p:spPr>
        <p:txBody>
          <a:bodyPr wrap="square">
            <a:spAutoFit/>
          </a:bodyPr>
          <a:lstStyle/>
          <a:p>
            <a:pPr algn="l" fontAlgn="base"/>
            <a:r>
              <a:rPr lang="en-GB" sz="1200">
                <a:latin typeface="+mn-lt"/>
              </a:rPr>
              <a:t>All environments generate </a:t>
            </a:r>
            <a:br>
              <a:rPr lang="en-GB" sz="1200">
                <a:latin typeface="+mn-lt"/>
              </a:rPr>
            </a:br>
            <a:r>
              <a:rPr lang="en-GB" sz="1200">
                <a:latin typeface="+mn-lt"/>
              </a:rPr>
              <a:t>Event Log files for off-line analysis</a:t>
            </a:r>
            <a:endParaRPr lang="en-GB" sz="1400">
              <a:latin typeface="+mn-lt"/>
            </a:endParaRPr>
          </a:p>
        </p:txBody>
      </p:sp>
      <p:sp>
        <p:nvSpPr>
          <p:cNvPr id="37" name="TextBox 36">
            <a:extLst>
              <a:ext uri="{FF2B5EF4-FFF2-40B4-BE49-F238E27FC236}">
                <a16:creationId xmlns:a16="http://schemas.microsoft.com/office/drawing/2014/main" id="{0C607632-92C5-4815-BB56-6586ACEC7E52}"/>
              </a:ext>
            </a:extLst>
          </p:cNvPr>
          <p:cNvSpPr txBox="1"/>
          <p:nvPr/>
        </p:nvSpPr>
        <p:spPr>
          <a:xfrm>
            <a:off x="7517908" y="3940485"/>
            <a:ext cx="1390650" cy="215444"/>
          </a:xfrm>
          <a:prstGeom prst="rect">
            <a:avLst/>
          </a:prstGeom>
          <a:noFill/>
        </p:spPr>
        <p:txBody>
          <a:bodyPr wrap="square" lIns="0" tIns="0" rIns="0" bIns="0" rtlCol="0">
            <a:spAutoFit/>
          </a:bodyPr>
          <a:lstStyle/>
          <a:p>
            <a:pPr algn="ctr" defTabSz="914126"/>
            <a:r>
              <a:rPr lang="en-GB" sz="1400" b="1" dirty="0">
                <a:solidFill>
                  <a:srgbClr val="43414E"/>
                </a:solidFill>
                <a:latin typeface="Calibri"/>
              </a:rPr>
              <a:t>Develop Test cases</a:t>
            </a:r>
            <a:endParaRPr lang="en-GB" sz="1400" dirty="0">
              <a:solidFill>
                <a:srgbClr val="000000"/>
              </a:solidFill>
              <a:latin typeface="Calibri"/>
            </a:endParaRPr>
          </a:p>
        </p:txBody>
      </p:sp>
      <p:sp>
        <p:nvSpPr>
          <p:cNvPr id="42" name="TextBox 41">
            <a:extLst>
              <a:ext uri="{FF2B5EF4-FFF2-40B4-BE49-F238E27FC236}">
                <a16:creationId xmlns:a16="http://schemas.microsoft.com/office/drawing/2014/main" id="{401941AC-B865-4BCC-87A2-6F33C0696A2C}"/>
              </a:ext>
            </a:extLst>
          </p:cNvPr>
          <p:cNvSpPr txBox="1"/>
          <p:nvPr/>
        </p:nvSpPr>
        <p:spPr>
          <a:xfrm>
            <a:off x="7847986" y="5718896"/>
            <a:ext cx="934872" cy="276999"/>
          </a:xfrm>
          <a:prstGeom prst="rect">
            <a:avLst/>
          </a:prstGeom>
          <a:noFill/>
        </p:spPr>
        <p:txBody>
          <a:bodyPr wrap="square">
            <a:spAutoFit/>
          </a:bodyPr>
          <a:lstStyle/>
          <a:p>
            <a:pPr algn="l" fontAlgn="base"/>
            <a:r>
              <a:rPr lang="en-GB" sz="1200" dirty="0">
                <a:latin typeface="+mn-lt"/>
              </a:rPr>
              <a:t>Simulation</a:t>
            </a:r>
            <a:endParaRPr lang="en-GB" sz="1400" dirty="0">
              <a:latin typeface="+mn-lt"/>
            </a:endParaRPr>
          </a:p>
        </p:txBody>
      </p:sp>
      <p:pic>
        <p:nvPicPr>
          <p:cNvPr id="9" name="Picture 8">
            <a:extLst>
              <a:ext uri="{FF2B5EF4-FFF2-40B4-BE49-F238E27FC236}">
                <a16:creationId xmlns:a16="http://schemas.microsoft.com/office/drawing/2014/main" id="{B7976DB0-B9B3-5D12-1C0E-84B7789EE570}"/>
              </a:ext>
            </a:extLst>
          </p:cNvPr>
          <p:cNvPicPr>
            <a:picLocks noChangeAspect="1"/>
          </p:cNvPicPr>
          <p:nvPr/>
        </p:nvPicPr>
        <p:blipFill>
          <a:blip r:embed="rId9"/>
          <a:stretch>
            <a:fillRect/>
          </a:stretch>
        </p:blipFill>
        <p:spPr>
          <a:xfrm>
            <a:off x="7793477" y="4221467"/>
            <a:ext cx="954827" cy="1197981"/>
          </a:xfrm>
          <a:prstGeom prst="rect">
            <a:avLst/>
          </a:prstGeom>
        </p:spPr>
      </p:pic>
      <p:sp>
        <p:nvSpPr>
          <p:cNvPr id="6" name="Rectangle 5">
            <a:extLst>
              <a:ext uri="{FF2B5EF4-FFF2-40B4-BE49-F238E27FC236}">
                <a16:creationId xmlns:a16="http://schemas.microsoft.com/office/drawing/2014/main" id="{719CC88E-891F-5080-BDAF-5FE9E7258896}"/>
              </a:ext>
            </a:extLst>
          </p:cNvPr>
          <p:cNvSpPr/>
          <p:nvPr/>
        </p:nvSpPr>
        <p:spPr>
          <a:xfrm>
            <a:off x="7849765" y="4265906"/>
            <a:ext cx="842250" cy="7535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Arm</a:t>
            </a:r>
          </a:p>
          <a:p>
            <a:pPr algn="ctr"/>
            <a:r>
              <a:rPr lang="en-US" sz="1600" b="1" dirty="0">
                <a:solidFill>
                  <a:schemeClr val="tx1"/>
                </a:solidFill>
              </a:rPr>
              <a:t>FVPs</a:t>
            </a:r>
          </a:p>
        </p:txBody>
      </p:sp>
    </p:spTree>
    <p:extLst>
      <p:ext uri="{BB962C8B-B14F-4D97-AF65-F5344CB8AC3E}">
        <p14:creationId xmlns:p14="http://schemas.microsoft.com/office/powerpoint/2010/main" val="54819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896C27-BCEB-47FA-A152-53894C0D22F2}"/>
              </a:ext>
            </a:extLst>
          </p:cNvPr>
          <p:cNvSpPr/>
          <p:nvPr/>
        </p:nvSpPr>
        <p:spPr>
          <a:xfrm>
            <a:off x="187569" y="3120996"/>
            <a:ext cx="3760423" cy="16917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Cortex-M Application</a:t>
            </a:r>
            <a:endParaRPr lang="en-GB" dirty="0">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dirty="0"/>
              <a:t>FVP/FM I/O Peripheral Extension</a:t>
            </a:r>
            <a:endParaRPr lang="en-GB" dirty="0"/>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endParaRPr lang="en-GB" dirty="0"/>
          </a:p>
        </p:txBody>
      </p:sp>
      <p:sp>
        <p:nvSpPr>
          <p:cNvPr id="9" name="Rectangle 8">
            <a:extLst>
              <a:ext uri="{FF2B5EF4-FFF2-40B4-BE49-F238E27FC236}">
                <a16:creationId xmlns:a16="http://schemas.microsoft.com/office/drawing/2014/main" id="{90A24D2A-66DF-4017-A0E1-6299C0B93081}"/>
              </a:ext>
            </a:extLst>
          </p:cNvPr>
          <p:cNvSpPr/>
          <p:nvPr/>
        </p:nvSpPr>
        <p:spPr>
          <a:xfrm>
            <a:off x="7139939" y="3548674"/>
            <a:ext cx="2217737" cy="10945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script</a:t>
            </a:r>
            <a:br>
              <a:rPr lang="en-US" dirty="0"/>
            </a:br>
            <a:r>
              <a:rPr lang="en-US" sz="1400" dirty="0"/>
              <a:t>VIO controls</a:t>
            </a:r>
            <a:endParaRPr lang="en-GB" sz="1400" dirty="0"/>
          </a:p>
        </p:txBody>
      </p:sp>
      <p:sp>
        <p:nvSpPr>
          <p:cNvPr id="19" name="Rectangle 18">
            <a:extLst>
              <a:ext uri="{FF2B5EF4-FFF2-40B4-BE49-F238E27FC236}">
                <a16:creationId xmlns:a16="http://schemas.microsoft.com/office/drawing/2014/main" id="{D94CD6BC-D984-4EFE-95CF-AF8A8637DFA2}"/>
              </a:ext>
            </a:extLst>
          </p:cNvPr>
          <p:cNvSpPr/>
          <p:nvPr/>
        </p:nvSpPr>
        <p:spPr>
          <a:xfrm>
            <a:off x="2047631" y="3541054"/>
            <a:ext cx="1818436"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CMSIS-Driver VIO</a:t>
            </a:r>
            <a:br>
              <a:rPr lang="en-US" dirty="0"/>
            </a:br>
            <a:r>
              <a:rPr lang="en-US" sz="1400" dirty="0"/>
              <a:t>Peripheral Driver</a:t>
            </a:r>
            <a:endParaRPr lang="en-GB" dirty="0"/>
          </a:p>
        </p:txBody>
      </p:sp>
      <p:sp>
        <p:nvSpPr>
          <p:cNvPr id="20" name="Rectangle 19">
            <a:extLst>
              <a:ext uri="{FF2B5EF4-FFF2-40B4-BE49-F238E27FC236}">
                <a16:creationId xmlns:a16="http://schemas.microsoft.com/office/drawing/2014/main" id="{A0213FEA-CEFF-476F-8AFF-7E3EBF8665DF}"/>
              </a:ext>
            </a:extLst>
          </p:cNvPr>
          <p:cNvSpPr/>
          <p:nvPr/>
        </p:nvSpPr>
        <p:spPr>
          <a:xfrm>
            <a:off x="511176" y="3548674"/>
            <a:ext cx="1385424"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br>
              <a:rPr lang="en-US" dirty="0"/>
            </a:br>
            <a:r>
              <a:rPr lang="en-US" dirty="0"/>
              <a:t>Application</a:t>
            </a:r>
            <a:endParaRPr lang="en-GB" dirty="0"/>
          </a:p>
        </p:txBody>
      </p:sp>
      <p:sp>
        <p:nvSpPr>
          <p:cNvPr id="21" name="TextBox 20">
            <a:extLst>
              <a:ext uri="{FF2B5EF4-FFF2-40B4-BE49-F238E27FC236}">
                <a16:creationId xmlns:a16="http://schemas.microsoft.com/office/drawing/2014/main" id="{12C052E9-DC42-4261-A951-51B04966D51D}"/>
              </a:ext>
            </a:extLst>
          </p:cNvPr>
          <p:cNvSpPr txBox="1"/>
          <p:nvPr/>
        </p:nvSpPr>
        <p:spPr>
          <a:xfrm>
            <a:off x="280215" y="2365231"/>
            <a:ext cx="3685492" cy="4431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Application on the Cortex-M side can use CMSIS-Driver VIO for the peripheral control</a:t>
            </a:r>
            <a:endParaRPr lang="en-GB" sz="1600" kern="1200" dirty="0">
              <a:solidFill>
                <a:schemeClr val="tx2"/>
              </a:solidFill>
              <a:latin typeface="+mn-lt"/>
              <a:ea typeface="+mn-ea"/>
              <a:cs typeface="+mn-cs"/>
            </a:endParaRPr>
          </a:p>
        </p:txBody>
      </p:sp>
      <p:sp>
        <p:nvSpPr>
          <p:cNvPr id="4" name="Rectangle 3">
            <a:extLst>
              <a:ext uri="{FF2B5EF4-FFF2-40B4-BE49-F238E27FC236}">
                <a16:creationId xmlns:a16="http://schemas.microsoft.com/office/drawing/2014/main" id="{83F5C782-7F03-18FA-5B33-2660CCDF568C}"/>
              </a:ext>
            </a:extLst>
          </p:cNvPr>
          <p:cNvSpPr/>
          <p:nvPr/>
        </p:nvSpPr>
        <p:spPr>
          <a:xfrm>
            <a:off x="4144448" y="2477762"/>
            <a:ext cx="2708910" cy="2510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3340">
              <a:spcAft>
                <a:spcPts val="600"/>
              </a:spcAft>
            </a:pPr>
            <a:r>
              <a:rPr lang="en-US" sz="1800" dirty="0">
                <a:solidFill>
                  <a:schemeClr val="bg1"/>
                </a:solidFill>
              </a:rPr>
              <a:t>Arm FVP </a:t>
            </a:r>
          </a:p>
          <a:p>
            <a:pPr algn="ctr" defTabSz="453340">
              <a:spcAft>
                <a:spcPts val="0"/>
              </a:spcAft>
            </a:pPr>
            <a:r>
              <a:rPr lang="en-US" sz="1600" dirty="0">
                <a:solidFill>
                  <a:schemeClr val="bg1"/>
                </a:solidFill>
              </a:rPr>
              <a:t>(Fixed Virtual Platform,</a:t>
            </a:r>
          </a:p>
          <a:p>
            <a:pPr algn="ctr" defTabSz="453340">
              <a:spcAft>
                <a:spcPts val="0"/>
              </a:spcAft>
            </a:pPr>
            <a:r>
              <a:rPr lang="en-US" sz="1600" dirty="0">
                <a:solidFill>
                  <a:schemeClr val="bg1"/>
                </a:solidFill>
              </a:rPr>
              <a:t>example: Corstone-300)</a:t>
            </a: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GB" sz="1600" dirty="0">
              <a:solidFill>
                <a:schemeClr val="bg1"/>
              </a:solidFill>
            </a:endParaRPr>
          </a:p>
        </p:txBody>
      </p:sp>
      <p:sp>
        <p:nvSpPr>
          <p:cNvPr id="5" name="Rectangle 4">
            <a:extLst>
              <a:ext uri="{FF2B5EF4-FFF2-40B4-BE49-F238E27FC236}">
                <a16:creationId xmlns:a16="http://schemas.microsoft.com/office/drawing/2014/main" id="{C7E5E7B8-B388-536B-FE1B-8DEF95B85408}"/>
              </a:ext>
            </a:extLst>
          </p:cNvPr>
          <p:cNvSpPr/>
          <p:nvPr/>
        </p:nvSpPr>
        <p:spPr>
          <a:xfrm>
            <a:off x="4250054" y="3548475"/>
            <a:ext cx="2493645" cy="12642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Input/Output Interface (VIO)</a:t>
            </a:r>
            <a:br>
              <a:rPr lang="en-US" dirty="0"/>
            </a:br>
            <a:r>
              <a:rPr lang="en-US" sz="1400" dirty="0">
                <a:ea typeface="+mn-lt"/>
                <a:cs typeface="+mn-lt"/>
              </a:rPr>
              <a:t>Peripheral with </a:t>
            </a:r>
            <a:br>
              <a:rPr lang="en-US" sz="1400" dirty="0">
                <a:ea typeface="+mn-lt"/>
                <a:cs typeface="+mn-lt"/>
              </a:rPr>
            </a:br>
            <a:r>
              <a:rPr lang="en-US" sz="1400" dirty="0">
                <a:ea typeface="+mn-lt"/>
                <a:cs typeface="+mn-lt"/>
              </a:rPr>
              <a:t>Register Interface</a:t>
            </a:r>
            <a:endParaRPr lang="en-US" dirty="0">
              <a:cs typeface="Calibri"/>
            </a:endParaRPr>
          </a:p>
        </p:txBody>
      </p:sp>
      <p:cxnSp>
        <p:nvCxnSpPr>
          <p:cNvPr id="23" name="Straight Arrow Connector 22">
            <a:extLst>
              <a:ext uri="{FF2B5EF4-FFF2-40B4-BE49-F238E27FC236}">
                <a16:creationId xmlns:a16="http://schemas.microsoft.com/office/drawing/2014/main" id="{7B87ED4E-E2EB-461F-AB98-01E9D5BF101A}"/>
              </a:ext>
            </a:extLst>
          </p:cNvPr>
          <p:cNvCxnSpPr>
            <a:cxnSpLocks/>
          </p:cNvCxnSpPr>
          <p:nvPr/>
        </p:nvCxnSpPr>
        <p:spPr>
          <a:xfrm>
            <a:off x="6743699" y="4100148"/>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2BEAD8E-F134-4C65-85DD-A809DE2AFE7C}"/>
              </a:ext>
            </a:extLst>
          </p:cNvPr>
          <p:cNvCxnSpPr>
            <a:cxnSpLocks/>
          </p:cNvCxnSpPr>
          <p:nvPr/>
        </p:nvCxnSpPr>
        <p:spPr>
          <a:xfrm>
            <a:off x="3878320" y="4088424"/>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06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02355" y="148870"/>
            <a:ext cx="11233150" cy="654760"/>
          </a:xfrm>
        </p:spPr>
        <p:txBody>
          <a:bodyPr/>
          <a:lstStyle/>
          <a:p>
            <a:r>
              <a:rPr lang="en-US" dirty="0"/>
              <a:t>Arm Virtual Hardware (AVH)</a:t>
            </a:r>
          </a:p>
        </p:txBody>
      </p:sp>
      <p:sp>
        <p:nvSpPr>
          <p:cNvPr id="7" name="Rectangle 6">
            <a:extLst>
              <a:ext uri="{FF2B5EF4-FFF2-40B4-BE49-F238E27FC236}">
                <a16:creationId xmlns:a16="http://schemas.microsoft.com/office/drawing/2014/main" id="{905104DD-E2CB-4A8A-925F-DA0436758A10}"/>
              </a:ext>
            </a:extLst>
          </p:cNvPr>
          <p:cNvSpPr/>
          <p:nvPr/>
        </p:nvSpPr>
        <p:spPr>
          <a:xfrm>
            <a:off x="200417" y="1017596"/>
            <a:ext cx="9238814" cy="5137543"/>
          </a:xfrm>
          <a:prstGeom prst="rect">
            <a:avLst/>
          </a:prstGeom>
          <a:no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endParaRPr lang="en-GB" sz="2000" dirty="0">
              <a:solidFill>
                <a:schemeClr val="tx1">
                  <a:lumMod val="65000"/>
                  <a:lumOff val="35000"/>
                </a:schemeClr>
              </a:solidFill>
            </a:endParaRPr>
          </a:p>
        </p:txBody>
      </p:sp>
      <p:sp>
        <p:nvSpPr>
          <p:cNvPr id="8" name="Rectangle 7">
            <a:extLst>
              <a:ext uri="{FF2B5EF4-FFF2-40B4-BE49-F238E27FC236}">
                <a16:creationId xmlns:a16="http://schemas.microsoft.com/office/drawing/2014/main" id="{F902E442-80C4-485D-A684-DBAE4FA2132D}"/>
              </a:ext>
            </a:extLst>
          </p:cNvPr>
          <p:cNvSpPr/>
          <p:nvPr/>
        </p:nvSpPr>
        <p:spPr>
          <a:xfrm>
            <a:off x="4422145" y="4355926"/>
            <a:ext cx="3062612"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sz="1600" dirty="0">
                <a:solidFill>
                  <a:prstClr val="white"/>
                </a:solidFill>
              </a:rPr>
              <a:t>AVH FVP models</a:t>
            </a:r>
            <a:endParaRPr lang="en-US" sz="1400" dirty="0">
              <a:solidFill>
                <a:prstClr val="white"/>
              </a:solidFill>
            </a:endParaRPr>
          </a:p>
          <a:p>
            <a:pPr marL="171450" indent="-171450" defTabSz="453340">
              <a:buFont typeface="Arial" panose="020B0604020202020204" pitchFamily="34" charset="0"/>
              <a:buChar char="•"/>
            </a:pPr>
            <a:r>
              <a:rPr lang="en-US" sz="1200" dirty="0">
                <a:solidFill>
                  <a:prstClr val="white"/>
                </a:solidFill>
              </a:rPr>
              <a:t>Corstone-300</a:t>
            </a:r>
          </a:p>
          <a:p>
            <a:pPr marL="171450" indent="-171450" defTabSz="453340">
              <a:buFont typeface="Arial" panose="020B0604020202020204" pitchFamily="34" charset="0"/>
              <a:buChar char="•"/>
            </a:pPr>
            <a:r>
              <a:rPr lang="en-US" sz="1200" dirty="0">
                <a:solidFill>
                  <a:prstClr val="white"/>
                </a:solidFill>
              </a:rPr>
              <a:t>Corstone-310</a:t>
            </a:r>
          </a:p>
          <a:p>
            <a:pPr marL="171450" indent="-171450" defTabSz="453340">
              <a:buFont typeface="Arial" panose="020B0604020202020204" pitchFamily="34" charset="0"/>
              <a:buChar char="•"/>
            </a:pPr>
            <a:r>
              <a:rPr lang="en-US" sz="1200" dirty="0">
                <a:solidFill>
                  <a:prstClr val="white"/>
                </a:solidFill>
              </a:rPr>
              <a:t>Cortex-M MPS2</a:t>
            </a:r>
          </a:p>
        </p:txBody>
      </p:sp>
      <p:sp>
        <p:nvSpPr>
          <p:cNvPr id="9" name="Rectangle 8">
            <a:extLst>
              <a:ext uri="{FF2B5EF4-FFF2-40B4-BE49-F238E27FC236}">
                <a16:creationId xmlns:a16="http://schemas.microsoft.com/office/drawing/2014/main" id="{E6BE769A-E12A-4E20-91D0-A0D592592F4A}"/>
              </a:ext>
            </a:extLst>
          </p:cNvPr>
          <p:cNvSpPr/>
          <p:nvPr/>
        </p:nvSpPr>
        <p:spPr>
          <a:xfrm>
            <a:off x="1832083" y="4376488"/>
            <a:ext cx="2193746"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sz="1600" dirty="0">
                <a:solidFill>
                  <a:prstClr val="white"/>
                </a:solidFill>
              </a:rPr>
              <a:t>AVH Corellium models</a:t>
            </a:r>
          </a:p>
          <a:p>
            <a:pPr marL="171450" indent="-171450" defTabSz="453340">
              <a:buFont typeface="Arial" panose="020B0604020202020204" pitchFamily="34" charset="0"/>
              <a:buChar char="•"/>
            </a:pPr>
            <a:r>
              <a:rPr lang="en-US" sz="1200" dirty="0">
                <a:solidFill>
                  <a:prstClr val="white"/>
                </a:solidFill>
              </a:rPr>
              <a:t>Raspberry Pi</a:t>
            </a:r>
          </a:p>
          <a:p>
            <a:pPr marL="171450" indent="-171450" defTabSz="453340">
              <a:buFont typeface="Arial" panose="020B0604020202020204" pitchFamily="34" charset="0"/>
              <a:buChar char="•"/>
            </a:pPr>
            <a:r>
              <a:rPr lang="en-US" sz="1200" dirty="0">
                <a:solidFill>
                  <a:prstClr val="white"/>
                </a:solidFill>
              </a:rPr>
              <a:t>NXP i.MX</a:t>
            </a:r>
          </a:p>
          <a:p>
            <a:pPr marL="171450" indent="-171450" defTabSz="453340">
              <a:buFont typeface="Arial" panose="020B0604020202020204" pitchFamily="34" charset="0"/>
              <a:buChar char="•"/>
            </a:pPr>
            <a:r>
              <a:rPr lang="en-US" sz="1200" dirty="0">
                <a:solidFill>
                  <a:prstClr val="white"/>
                </a:solidFill>
              </a:rPr>
              <a:t>STM32U5</a:t>
            </a:r>
          </a:p>
          <a:p>
            <a:pPr marL="285750" indent="-285750" defTabSz="453340">
              <a:buFont typeface="Arial" panose="020B0604020202020204" pitchFamily="34" charset="0"/>
              <a:buChar char="•"/>
            </a:pPr>
            <a:r>
              <a:rPr lang="en-US" sz="1200" dirty="0">
                <a:solidFill>
                  <a:prstClr val="white"/>
                </a:solidFill>
              </a:rPr>
              <a:t>…</a:t>
            </a:r>
          </a:p>
        </p:txBody>
      </p:sp>
      <p:sp>
        <p:nvSpPr>
          <p:cNvPr id="19" name="Rectangle 18">
            <a:extLst>
              <a:ext uri="{FF2B5EF4-FFF2-40B4-BE49-F238E27FC236}">
                <a16:creationId xmlns:a16="http://schemas.microsoft.com/office/drawing/2014/main" id="{D0A3E715-0A2D-D11A-1A33-F3FC6D1E7387}"/>
              </a:ext>
            </a:extLst>
          </p:cNvPr>
          <p:cNvSpPr/>
          <p:nvPr/>
        </p:nvSpPr>
        <p:spPr>
          <a:xfrm>
            <a:off x="7958953" y="2590853"/>
            <a:ext cx="903055" cy="3892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600" dirty="0">
                <a:solidFill>
                  <a:prstClr val="white"/>
                </a:solidFill>
              </a:rPr>
              <a:t>VsCode</a:t>
            </a:r>
            <a:endParaRPr lang="en-US" sz="1400" dirty="0">
              <a:solidFill>
                <a:prstClr val="white"/>
              </a:solidFill>
            </a:endParaRPr>
          </a:p>
        </p:txBody>
      </p:sp>
      <p:sp>
        <p:nvSpPr>
          <p:cNvPr id="30" name="Arrow: Down 29">
            <a:extLst>
              <a:ext uri="{FF2B5EF4-FFF2-40B4-BE49-F238E27FC236}">
                <a16:creationId xmlns:a16="http://schemas.microsoft.com/office/drawing/2014/main" id="{B0EADC78-5B97-1E72-9616-9CEB1D996902}"/>
              </a:ext>
            </a:extLst>
          </p:cNvPr>
          <p:cNvSpPr/>
          <p:nvPr/>
        </p:nvSpPr>
        <p:spPr>
          <a:xfrm rot="5400000">
            <a:off x="5426090" y="2597132"/>
            <a:ext cx="277342" cy="6257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Down 30">
            <a:extLst>
              <a:ext uri="{FF2B5EF4-FFF2-40B4-BE49-F238E27FC236}">
                <a16:creationId xmlns:a16="http://schemas.microsoft.com/office/drawing/2014/main" id="{A4ADD0C7-C6D7-EEEB-F214-823239BCAD4F}"/>
              </a:ext>
            </a:extLst>
          </p:cNvPr>
          <p:cNvSpPr/>
          <p:nvPr/>
        </p:nvSpPr>
        <p:spPr>
          <a:xfrm>
            <a:off x="2359640" y="3428742"/>
            <a:ext cx="226985" cy="6257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Down 31">
            <a:extLst>
              <a:ext uri="{FF2B5EF4-FFF2-40B4-BE49-F238E27FC236}">
                <a16:creationId xmlns:a16="http://schemas.microsoft.com/office/drawing/2014/main" id="{8CA3E7FC-5855-3FE6-74E6-32F8A3527C32}"/>
              </a:ext>
            </a:extLst>
          </p:cNvPr>
          <p:cNvSpPr/>
          <p:nvPr/>
        </p:nvSpPr>
        <p:spPr>
          <a:xfrm>
            <a:off x="4731982" y="3423940"/>
            <a:ext cx="226985" cy="6257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3CAC5B7F-9CE6-E285-FDC1-34F5218E3FC5}"/>
              </a:ext>
            </a:extLst>
          </p:cNvPr>
          <p:cNvSpPr/>
          <p:nvPr/>
        </p:nvSpPr>
        <p:spPr>
          <a:xfrm>
            <a:off x="6634662" y="3396850"/>
            <a:ext cx="277342" cy="65282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3F54E075-14E7-05FC-7FAB-6EC2AB328D04}"/>
              </a:ext>
            </a:extLst>
          </p:cNvPr>
          <p:cNvSpPr/>
          <p:nvPr/>
        </p:nvSpPr>
        <p:spPr>
          <a:xfrm>
            <a:off x="1135959" y="3958225"/>
            <a:ext cx="8051881" cy="1960323"/>
          </a:xfrm>
          <a:prstGeom prst="rect">
            <a:avLst/>
          </a:prstGeom>
          <a:no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endParaRPr lang="en-GB" sz="2000" dirty="0">
              <a:solidFill>
                <a:schemeClr val="tx1">
                  <a:lumMod val="65000"/>
                  <a:lumOff val="35000"/>
                </a:schemeClr>
              </a:solidFill>
            </a:endParaRPr>
          </a:p>
        </p:txBody>
      </p:sp>
      <p:sp>
        <p:nvSpPr>
          <p:cNvPr id="37" name="Rectangle 36">
            <a:extLst>
              <a:ext uri="{FF2B5EF4-FFF2-40B4-BE49-F238E27FC236}">
                <a16:creationId xmlns:a16="http://schemas.microsoft.com/office/drawing/2014/main" id="{61D0565C-C655-A554-1C7B-E247307CF958}"/>
              </a:ext>
            </a:extLst>
          </p:cNvPr>
          <p:cNvSpPr/>
          <p:nvPr/>
        </p:nvSpPr>
        <p:spPr>
          <a:xfrm>
            <a:off x="1135958" y="1905588"/>
            <a:ext cx="8051882" cy="1960323"/>
          </a:xfrm>
          <a:prstGeom prst="rect">
            <a:avLst/>
          </a:prstGeom>
          <a:no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endParaRPr lang="en-GB" sz="2000" dirty="0">
              <a:solidFill>
                <a:schemeClr val="tx1">
                  <a:lumMod val="65000"/>
                  <a:lumOff val="35000"/>
                </a:schemeClr>
              </a:solidFill>
            </a:endParaRPr>
          </a:p>
        </p:txBody>
      </p:sp>
      <p:sp>
        <p:nvSpPr>
          <p:cNvPr id="39" name="TextBox 38">
            <a:extLst>
              <a:ext uri="{FF2B5EF4-FFF2-40B4-BE49-F238E27FC236}">
                <a16:creationId xmlns:a16="http://schemas.microsoft.com/office/drawing/2014/main" id="{75E4094D-570B-0FC0-3923-E1695090CD23}"/>
              </a:ext>
            </a:extLst>
          </p:cNvPr>
          <p:cNvSpPr txBox="1"/>
          <p:nvPr/>
        </p:nvSpPr>
        <p:spPr>
          <a:xfrm>
            <a:off x="1100447" y="3945620"/>
            <a:ext cx="1294705" cy="338554"/>
          </a:xfrm>
          <a:prstGeom prst="rect">
            <a:avLst/>
          </a:prstGeom>
          <a:noFill/>
        </p:spPr>
        <p:txBody>
          <a:bodyPr wrap="square">
            <a:spAutoFit/>
          </a:bodyPr>
          <a:lstStyle/>
          <a:p>
            <a:pPr defTabSz="453340"/>
            <a:r>
              <a:rPr lang="en-US" sz="1600" dirty="0">
                <a:solidFill>
                  <a:schemeClr val="tx1">
                    <a:lumMod val="65000"/>
                    <a:lumOff val="35000"/>
                  </a:schemeClr>
                </a:solidFill>
              </a:rPr>
              <a:t>AVH models</a:t>
            </a:r>
          </a:p>
        </p:txBody>
      </p:sp>
      <p:sp>
        <p:nvSpPr>
          <p:cNvPr id="40" name="TextBox 39">
            <a:extLst>
              <a:ext uri="{FF2B5EF4-FFF2-40B4-BE49-F238E27FC236}">
                <a16:creationId xmlns:a16="http://schemas.microsoft.com/office/drawing/2014/main" id="{BCC291F0-0CC2-923E-CD03-1CCD4C446FD9}"/>
              </a:ext>
            </a:extLst>
          </p:cNvPr>
          <p:cNvSpPr txBox="1"/>
          <p:nvPr/>
        </p:nvSpPr>
        <p:spPr>
          <a:xfrm>
            <a:off x="1207195" y="1951997"/>
            <a:ext cx="3048522" cy="338554"/>
          </a:xfrm>
          <a:prstGeom prst="rect">
            <a:avLst/>
          </a:prstGeom>
          <a:noFill/>
        </p:spPr>
        <p:txBody>
          <a:bodyPr wrap="square">
            <a:spAutoFit/>
          </a:bodyPr>
          <a:lstStyle/>
          <a:p>
            <a:pPr defTabSz="453340"/>
            <a:r>
              <a:rPr lang="en-US" sz="1600" dirty="0">
                <a:solidFill>
                  <a:schemeClr val="tx1">
                    <a:lumMod val="65000"/>
                    <a:lumOff val="35000"/>
                  </a:schemeClr>
                </a:solidFill>
              </a:rPr>
              <a:t>AVH infrastructure and ecosystem</a:t>
            </a:r>
          </a:p>
        </p:txBody>
      </p:sp>
      <p:sp>
        <p:nvSpPr>
          <p:cNvPr id="41" name="TextBox 40">
            <a:extLst>
              <a:ext uri="{FF2B5EF4-FFF2-40B4-BE49-F238E27FC236}">
                <a16:creationId xmlns:a16="http://schemas.microsoft.com/office/drawing/2014/main" id="{7ECB0682-ED6D-ADF1-6F00-F28D393144F7}"/>
              </a:ext>
            </a:extLst>
          </p:cNvPr>
          <p:cNvSpPr txBox="1"/>
          <p:nvPr/>
        </p:nvSpPr>
        <p:spPr>
          <a:xfrm>
            <a:off x="6912005" y="3516945"/>
            <a:ext cx="1971726" cy="246221"/>
          </a:xfrm>
          <a:prstGeom prst="rect">
            <a:avLst/>
          </a:prstGeom>
          <a:noFill/>
        </p:spPr>
        <p:txBody>
          <a:bodyPr wrap="square">
            <a:spAutoFit/>
          </a:bodyPr>
          <a:lstStyle/>
          <a:p>
            <a:pPr defTabSz="453340"/>
            <a:r>
              <a:rPr lang="en-US" sz="1000" dirty="0">
                <a:solidFill>
                  <a:schemeClr val="tx1">
                    <a:lumMod val="65000"/>
                    <a:lumOff val="35000"/>
                  </a:schemeClr>
                </a:solidFill>
              </a:rPr>
              <a:t>Native integrations with AVH FVPs</a:t>
            </a:r>
          </a:p>
        </p:txBody>
      </p:sp>
      <p:sp>
        <p:nvSpPr>
          <p:cNvPr id="43" name="Cloud 42">
            <a:extLst>
              <a:ext uri="{FF2B5EF4-FFF2-40B4-BE49-F238E27FC236}">
                <a16:creationId xmlns:a16="http://schemas.microsoft.com/office/drawing/2014/main" id="{578AA3FC-EF67-D06F-A6A1-057CCF8EBE28}"/>
              </a:ext>
            </a:extLst>
          </p:cNvPr>
          <p:cNvSpPr/>
          <p:nvPr/>
        </p:nvSpPr>
        <p:spPr>
          <a:xfrm>
            <a:off x="1925876" y="2357154"/>
            <a:ext cx="2384483" cy="1010886"/>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3340"/>
            <a:br>
              <a:rPr lang="en-US" sz="1400" dirty="0">
                <a:solidFill>
                  <a:prstClr val="white"/>
                </a:solidFill>
              </a:rPr>
            </a:br>
            <a:r>
              <a:rPr lang="en-US" sz="1400" dirty="0">
                <a:solidFill>
                  <a:prstClr val="white"/>
                </a:solidFill>
              </a:rPr>
              <a:t>app.avh.arm.com</a:t>
            </a:r>
          </a:p>
          <a:p>
            <a:pPr defTabSz="453340"/>
            <a:r>
              <a:rPr lang="en-US" sz="1200" dirty="0">
                <a:solidFill>
                  <a:prstClr val="white"/>
                </a:solidFill>
              </a:rPr>
              <a:t>REST API / Web UI</a:t>
            </a:r>
          </a:p>
          <a:p>
            <a:pPr algn="ctr"/>
            <a:endParaRPr lang="en-GB" sz="1400" dirty="0"/>
          </a:p>
        </p:txBody>
      </p:sp>
      <p:sp>
        <p:nvSpPr>
          <p:cNvPr id="47" name="TextBox 46">
            <a:extLst>
              <a:ext uri="{FF2B5EF4-FFF2-40B4-BE49-F238E27FC236}">
                <a16:creationId xmlns:a16="http://schemas.microsoft.com/office/drawing/2014/main" id="{06B727FA-828F-EBD1-99AA-929969B3750C}"/>
              </a:ext>
            </a:extLst>
          </p:cNvPr>
          <p:cNvSpPr txBox="1"/>
          <p:nvPr/>
        </p:nvSpPr>
        <p:spPr>
          <a:xfrm rot="16200000">
            <a:off x="-791024" y="3559433"/>
            <a:ext cx="2943853" cy="369332"/>
          </a:xfrm>
          <a:prstGeom prst="rect">
            <a:avLst/>
          </a:prstGeom>
          <a:noFill/>
        </p:spPr>
        <p:txBody>
          <a:bodyPr wrap="square">
            <a:spAutoFit/>
          </a:bodyPr>
          <a:lstStyle/>
          <a:p>
            <a:pPr algn="ctr" defTabSz="453340"/>
            <a:r>
              <a:rPr lang="en-US" sz="1800" dirty="0">
                <a:solidFill>
                  <a:schemeClr val="tx1">
                    <a:lumMod val="65000"/>
                    <a:lumOff val="35000"/>
                  </a:schemeClr>
                </a:solidFill>
              </a:rPr>
              <a:t>Arm Virtual Hardware (AVH)</a:t>
            </a:r>
            <a:endParaRPr lang="en-GB" sz="1800" dirty="0">
              <a:solidFill>
                <a:schemeClr val="tx1">
                  <a:lumMod val="65000"/>
                  <a:lumOff val="35000"/>
                </a:schemeClr>
              </a:solidFill>
            </a:endParaRPr>
          </a:p>
        </p:txBody>
      </p:sp>
      <p:sp>
        <p:nvSpPr>
          <p:cNvPr id="48" name="TextBox 47">
            <a:extLst>
              <a:ext uri="{FF2B5EF4-FFF2-40B4-BE49-F238E27FC236}">
                <a16:creationId xmlns:a16="http://schemas.microsoft.com/office/drawing/2014/main" id="{B0A50E60-5C92-0A20-D38C-A3E70EA8CE68}"/>
              </a:ext>
            </a:extLst>
          </p:cNvPr>
          <p:cNvSpPr txBox="1"/>
          <p:nvPr/>
        </p:nvSpPr>
        <p:spPr>
          <a:xfrm>
            <a:off x="4310359" y="2352352"/>
            <a:ext cx="1082624" cy="400110"/>
          </a:xfrm>
          <a:prstGeom prst="rect">
            <a:avLst/>
          </a:prstGeom>
          <a:noFill/>
        </p:spPr>
        <p:txBody>
          <a:bodyPr wrap="square">
            <a:spAutoFit/>
          </a:bodyPr>
          <a:lstStyle/>
          <a:p>
            <a:pPr defTabSz="453340"/>
            <a:r>
              <a:rPr lang="en-US" sz="1000" dirty="0">
                <a:solidFill>
                  <a:schemeClr val="tx1">
                    <a:lumMod val="65000"/>
                    <a:lumOff val="35000"/>
                  </a:schemeClr>
                </a:solidFill>
              </a:rPr>
              <a:t>Integrations via</a:t>
            </a:r>
            <a:br>
              <a:rPr lang="en-US" sz="1000" dirty="0">
                <a:solidFill>
                  <a:schemeClr val="tx1">
                    <a:lumMod val="65000"/>
                    <a:lumOff val="35000"/>
                  </a:schemeClr>
                </a:solidFill>
              </a:rPr>
            </a:br>
            <a:r>
              <a:rPr lang="en-US" sz="1000" dirty="0">
                <a:solidFill>
                  <a:schemeClr val="tx1">
                    <a:lumMod val="65000"/>
                    <a:lumOff val="35000"/>
                  </a:schemeClr>
                </a:solidFill>
              </a:rPr>
              <a:t>AVH REST API</a:t>
            </a:r>
          </a:p>
        </p:txBody>
      </p:sp>
      <p:sp>
        <p:nvSpPr>
          <p:cNvPr id="49" name="Rectangle 48">
            <a:extLst>
              <a:ext uri="{FF2B5EF4-FFF2-40B4-BE49-F238E27FC236}">
                <a16:creationId xmlns:a16="http://schemas.microsoft.com/office/drawing/2014/main" id="{714111FC-5EE9-C00D-4D3B-8DEA95ED6BBB}"/>
              </a:ext>
            </a:extLst>
          </p:cNvPr>
          <p:cNvSpPr/>
          <p:nvPr/>
        </p:nvSpPr>
        <p:spPr>
          <a:xfrm>
            <a:off x="2905451" y="1198791"/>
            <a:ext cx="3423648" cy="4339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sz="1600" dirty="0">
                <a:solidFill>
                  <a:prstClr val="white"/>
                </a:solidFill>
              </a:rPr>
              <a:t>User Software development workflows</a:t>
            </a:r>
            <a:endParaRPr lang="en-US" sz="1200" dirty="0">
              <a:solidFill>
                <a:prstClr val="white"/>
              </a:solidFill>
            </a:endParaRPr>
          </a:p>
        </p:txBody>
      </p:sp>
      <p:sp>
        <p:nvSpPr>
          <p:cNvPr id="51" name="Rectangle 50">
            <a:extLst>
              <a:ext uri="{FF2B5EF4-FFF2-40B4-BE49-F238E27FC236}">
                <a16:creationId xmlns:a16="http://schemas.microsoft.com/office/drawing/2014/main" id="{5A5EA0E6-EAD1-CD56-66D5-273100989100}"/>
              </a:ext>
            </a:extLst>
          </p:cNvPr>
          <p:cNvSpPr/>
          <p:nvPr/>
        </p:nvSpPr>
        <p:spPr>
          <a:xfrm>
            <a:off x="7958953" y="2095933"/>
            <a:ext cx="903055" cy="3892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600" dirty="0">
                <a:solidFill>
                  <a:prstClr val="white"/>
                </a:solidFill>
              </a:rPr>
              <a:t>Keil MDK</a:t>
            </a:r>
            <a:endParaRPr lang="en-US" sz="1400" dirty="0">
              <a:solidFill>
                <a:prstClr val="white"/>
              </a:solidFill>
            </a:endParaRPr>
          </a:p>
        </p:txBody>
      </p:sp>
      <p:sp>
        <p:nvSpPr>
          <p:cNvPr id="53" name="TextBox 52">
            <a:extLst>
              <a:ext uri="{FF2B5EF4-FFF2-40B4-BE49-F238E27FC236}">
                <a16:creationId xmlns:a16="http://schemas.microsoft.com/office/drawing/2014/main" id="{A0429DF1-BE86-A250-803D-FC5F482E044B}"/>
              </a:ext>
            </a:extLst>
          </p:cNvPr>
          <p:cNvSpPr txBox="1"/>
          <p:nvPr/>
        </p:nvSpPr>
        <p:spPr>
          <a:xfrm>
            <a:off x="2905451" y="3507236"/>
            <a:ext cx="1453375" cy="246221"/>
          </a:xfrm>
          <a:prstGeom prst="rect">
            <a:avLst/>
          </a:prstGeom>
          <a:noFill/>
        </p:spPr>
        <p:txBody>
          <a:bodyPr wrap="square">
            <a:spAutoFit/>
          </a:bodyPr>
          <a:lstStyle/>
          <a:p>
            <a:r>
              <a:rPr lang="en-US" sz="1000" dirty="0">
                <a:solidFill>
                  <a:schemeClr val="tx1">
                    <a:lumMod val="65000"/>
                    <a:lumOff val="35000"/>
                  </a:schemeClr>
                </a:solidFill>
              </a:rPr>
              <a:t>AVH REST API</a:t>
            </a:r>
            <a:endParaRPr lang="en-GB" sz="1000" dirty="0"/>
          </a:p>
        </p:txBody>
      </p:sp>
      <p:sp>
        <p:nvSpPr>
          <p:cNvPr id="54" name="Rectangle 53">
            <a:extLst>
              <a:ext uri="{FF2B5EF4-FFF2-40B4-BE49-F238E27FC236}">
                <a16:creationId xmlns:a16="http://schemas.microsoft.com/office/drawing/2014/main" id="{3542DE34-7103-C948-7F57-12B55C371DCD}"/>
              </a:ext>
            </a:extLst>
          </p:cNvPr>
          <p:cNvSpPr/>
          <p:nvPr/>
        </p:nvSpPr>
        <p:spPr>
          <a:xfrm>
            <a:off x="7958953" y="3036854"/>
            <a:ext cx="903055" cy="3892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600" dirty="0">
                <a:solidFill>
                  <a:prstClr val="white"/>
                </a:solidFill>
              </a:rPr>
              <a:t>IAR</a:t>
            </a:r>
            <a:endParaRPr lang="en-US" sz="1400" dirty="0">
              <a:solidFill>
                <a:prstClr val="white"/>
              </a:solidFill>
            </a:endParaRPr>
          </a:p>
        </p:txBody>
      </p:sp>
      <p:sp>
        <p:nvSpPr>
          <p:cNvPr id="55" name="Cloud 54">
            <a:extLst>
              <a:ext uri="{FF2B5EF4-FFF2-40B4-BE49-F238E27FC236}">
                <a16:creationId xmlns:a16="http://schemas.microsoft.com/office/drawing/2014/main" id="{FAEAA0E6-667A-FD6C-F3DB-58B32C81997A}"/>
              </a:ext>
            </a:extLst>
          </p:cNvPr>
          <p:cNvSpPr/>
          <p:nvPr/>
        </p:nvSpPr>
        <p:spPr>
          <a:xfrm>
            <a:off x="5513032" y="1850018"/>
            <a:ext cx="1971725" cy="1447308"/>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3340"/>
            <a:endParaRPr lang="en-GB" sz="1400" dirty="0"/>
          </a:p>
        </p:txBody>
      </p:sp>
      <p:sp>
        <p:nvSpPr>
          <p:cNvPr id="29" name="Rectangle 28">
            <a:extLst>
              <a:ext uri="{FF2B5EF4-FFF2-40B4-BE49-F238E27FC236}">
                <a16:creationId xmlns:a16="http://schemas.microsoft.com/office/drawing/2014/main" id="{B194E3DB-E885-0C9C-342C-85FBAB134E89}"/>
              </a:ext>
            </a:extLst>
          </p:cNvPr>
          <p:cNvSpPr/>
          <p:nvPr/>
        </p:nvSpPr>
        <p:spPr>
          <a:xfrm>
            <a:off x="6483428" y="2050769"/>
            <a:ext cx="757034" cy="3641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dirty="0">
                <a:solidFill>
                  <a:prstClr val="white"/>
                </a:solidFill>
              </a:rPr>
              <a:t>Edge AI</a:t>
            </a:r>
          </a:p>
        </p:txBody>
      </p:sp>
      <p:sp>
        <p:nvSpPr>
          <p:cNvPr id="18" name="Rectangle 17">
            <a:extLst>
              <a:ext uri="{FF2B5EF4-FFF2-40B4-BE49-F238E27FC236}">
                <a16:creationId xmlns:a16="http://schemas.microsoft.com/office/drawing/2014/main" id="{81088948-C307-276D-A1C3-B7CD873101E9}"/>
              </a:ext>
            </a:extLst>
          </p:cNvPr>
          <p:cNvSpPr/>
          <p:nvPr/>
        </p:nvSpPr>
        <p:spPr>
          <a:xfrm>
            <a:off x="5614101" y="2371605"/>
            <a:ext cx="740952" cy="353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dirty="0">
                <a:solidFill>
                  <a:prstClr val="white"/>
                </a:solidFill>
              </a:rPr>
              <a:t>GitHub</a:t>
            </a:r>
          </a:p>
        </p:txBody>
      </p:sp>
      <p:sp>
        <p:nvSpPr>
          <p:cNvPr id="57" name="Cloud 56">
            <a:extLst>
              <a:ext uri="{FF2B5EF4-FFF2-40B4-BE49-F238E27FC236}">
                <a16:creationId xmlns:a16="http://schemas.microsoft.com/office/drawing/2014/main" id="{3EB29E0A-A2CD-54C2-383D-AB2302146B3D}"/>
              </a:ext>
            </a:extLst>
          </p:cNvPr>
          <p:cNvSpPr/>
          <p:nvPr/>
        </p:nvSpPr>
        <p:spPr>
          <a:xfrm>
            <a:off x="5732100" y="2016835"/>
            <a:ext cx="847146" cy="432046"/>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3340"/>
            <a:r>
              <a:rPr lang="en-US" sz="1400" dirty="0">
                <a:solidFill>
                  <a:prstClr val="white"/>
                </a:solidFill>
              </a:rPr>
              <a:t>AWS</a:t>
            </a:r>
            <a:endParaRPr lang="en-GB" sz="1400" dirty="0"/>
          </a:p>
        </p:txBody>
      </p:sp>
      <p:sp>
        <p:nvSpPr>
          <p:cNvPr id="58" name="Rectangle 57">
            <a:extLst>
              <a:ext uri="{FF2B5EF4-FFF2-40B4-BE49-F238E27FC236}">
                <a16:creationId xmlns:a16="http://schemas.microsoft.com/office/drawing/2014/main" id="{C152144D-07A3-D558-1290-A0291AA4D099}"/>
              </a:ext>
            </a:extLst>
          </p:cNvPr>
          <p:cNvSpPr/>
          <p:nvPr/>
        </p:nvSpPr>
        <p:spPr>
          <a:xfrm>
            <a:off x="5745606" y="2674411"/>
            <a:ext cx="740952" cy="353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dirty="0">
                <a:solidFill>
                  <a:prstClr val="white"/>
                </a:solidFill>
              </a:rPr>
              <a:t>Azure</a:t>
            </a:r>
          </a:p>
        </p:txBody>
      </p:sp>
      <p:sp>
        <p:nvSpPr>
          <p:cNvPr id="59" name="Rectangle 58">
            <a:extLst>
              <a:ext uri="{FF2B5EF4-FFF2-40B4-BE49-F238E27FC236}">
                <a16:creationId xmlns:a16="http://schemas.microsoft.com/office/drawing/2014/main" id="{A1BC260E-27DA-AA52-82E1-C431752DF010}"/>
              </a:ext>
            </a:extLst>
          </p:cNvPr>
          <p:cNvSpPr/>
          <p:nvPr/>
        </p:nvSpPr>
        <p:spPr>
          <a:xfrm>
            <a:off x="6389160" y="2684300"/>
            <a:ext cx="757034" cy="3641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dirty="0">
                <a:solidFill>
                  <a:prstClr val="white"/>
                </a:solidFill>
              </a:rPr>
              <a:t>Others</a:t>
            </a:r>
          </a:p>
        </p:txBody>
      </p:sp>
    </p:spTree>
    <p:extLst>
      <p:ext uri="{BB962C8B-B14F-4D97-AF65-F5344CB8AC3E}">
        <p14:creationId xmlns:p14="http://schemas.microsoft.com/office/powerpoint/2010/main" val="1532709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896C27-BCEB-47FA-A152-53894C0D22F2}"/>
              </a:ext>
            </a:extLst>
          </p:cNvPr>
          <p:cNvSpPr/>
          <p:nvPr/>
        </p:nvSpPr>
        <p:spPr>
          <a:xfrm>
            <a:off x="187569" y="3120996"/>
            <a:ext cx="3760423" cy="16917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Cortex-M User Application</a:t>
            </a:r>
            <a:endParaRPr lang="en-GB" dirty="0">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dirty="0"/>
              <a:t>FVP/FM IP Socket Peripheral Extension</a:t>
            </a:r>
            <a:endParaRPr lang="en-GB" dirty="0"/>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endParaRPr lang="en-GB" dirty="0"/>
          </a:p>
        </p:txBody>
      </p:sp>
      <p:sp>
        <p:nvSpPr>
          <p:cNvPr id="9" name="Rectangle 8">
            <a:extLst>
              <a:ext uri="{FF2B5EF4-FFF2-40B4-BE49-F238E27FC236}">
                <a16:creationId xmlns:a16="http://schemas.microsoft.com/office/drawing/2014/main" id="{90A24D2A-66DF-4017-A0E1-6299C0B93081}"/>
              </a:ext>
            </a:extLst>
          </p:cNvPr>
          <p:cNvSpPr/>
          <p:nvPr/>
        </p:nvSpPr>
        <p:spPr>
          <a:xfrm>
            <a:off x="7115433" y="3548873"/>
            <a:ext cx="2217737" cy="10945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a:t>
            </a:r>
            <a:br>
              <a:rPr lang="en-US" dirty="0"/>
            </a:br>
            <a:r>
              <a:rPr lang="en-US" sz="1400" dirty="0"/>
              <a:t>BSD Sockets</a:t>
            </a:r>
            <a:endParaRPr lang="en-GB" sz="1400" dirty="0"/>
          </a:p>
        </p:txBody>
      </p:sp>
      <p:sp>
        <p:nvSpPr>
          <p:cNvPr id="19" name="Rectangle 18">
            <a:extLst>
              <a:ext uri="{FF2B5EF4-FFF2-40B4-BE49-F238E27FC236}">
                <a16:creationId xmlns:a16="http://schemas.microsoft.com/office/drawing/2014/main" id="{D94CD6BC-D984-4EFE-95CF-AF8A8637DFA2}"/>
              </a:ext>
            </a:extLst>
          </p:cNvPr>
          <p:cNvSpPr/>
          <p:nvPr/>
        </p:nvSpPr>
        <p:spPr>
          <a:xfrm>
            <a:off x="2047631" y="3541054"/>
            <a:ext cx="1818436"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Socket API</a:t>
            </a:r>
            <a:br>
              <a:rPr lang="en-US" dirty="0"/>
            </a:br>
            <a:r>
              <a:rPr lang="en-US" sz="1400" dirty="0"/>
              <a:t>example: IoT Socket</a:t>
            </a:r>
            <a:endParaRPr lang="en-GB" sz="1400" dirty="0"/>
          </a:p>
        </p:txBody>
      </p:sp>
      <p:sp>
        <p:nvSpPr>
          <p:cNvPr id="20" name="Rectangle 19">
            <a:extLst>
              <a:ext uri="{FF2B5EF4-FFF2-40B4-BE49-F238E27FC236}">
                <a16:creationId xmlns:a16="http://schemas.microsoft.com/office/drawing/2014/main" id="{A0213FEA-CEFF-476F-8AFF-7E3EBF8665DF}"/>
              </a:ext>
            </a:extLst>
          </p:cNvPr>
          <p:cNvSpPr/>
          <p:nvPr/>
        </p:nvSpPr>
        <p:spPr>
          <a:xfrm>
            <a:off x="511176" y="3548674"/>
            <a:ext cx="1385424"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endParaRPr lang="en-GB" dirty="0"/>
          </a:p>
        </p:txBody>
      </p:sp>
      <p:sp>
        <p:nvSpPr>
          <p:cNvPr id="21" name="TextBox 20">
            <a:extLst>
              <a:ext uri="{FF2B5EF4-FFF2-40B4-BE49-F238E27FC236}">
                <a16:creationId xmlns:a16="http://schemas.microsoft.com/office/drawing/2014/main" id="{12C052E9-DC42-4261-A951-51B04966D51D}"/>
              </a:ext>
            </a:extLst>
          </p:cNvPr>
          <p:cNvSpPr txBox="1"/>
          <p:nvPr/>
        </p:nvSpPr>
        <p:spPr>
          <a:xfrm>
            <a:off x="262500" y="2373521"/>
            <a:ext cx="3685492" cy="4431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Application on the Cortex-M side can use</a:t>
            </a:r>
            <a:br>
              <a:rPr lang="en-US" sz="1600" dirty="0">
                <a:solidFill>
                  <a:schemeClr val="tx2"/>
                </a:solidFill>
                <a:latin typeface="+mn-lt"/>
                <a:ea typeface="+mn-ea"/>
              </a:rPr>
            </a:br>
            <a:r>
              <a:rPr lang="en-US" sz="1600" dirty="0">
                <a:solidFill>
                  <a:schemeClr val="tx2"/>
                </a:solidFill>
                <a:latin typeface="+mn-lt"/>
                <a:ea typeface="+mn-ea"/>
              </a:rPr>
              <a:t>IoT Socket API for the peripheral control</a:t>
            </a:r>
            <a:endParaRPr lang="en-GB" sz="1600" kern="1200" dirty="0">
              <a:solidFill>
                <a:schemeClr val="tx2"/>
              </a:solidFill>
              <a:latin typeface="+mn-lt"/>
              <a:ea typeface="+mn-ea"/>
              <a:cs typeface="+mn-cs"/>
            </a:endParaRPr>
          </a:p>
        </p:txBody>
      </p:sp>
      <p:sp>
        <p:nvSpPr>
          <p:cNvPr id="4" name="Rectangle 3">
            <a:extLst>
              <a:ext uri="{FF2B5EF4-FFF2-40B4-BE49-F238E27FC236}">
                <a16:creationId xmlns:a16="http://schemas.microsoft.com/office/drawing/2014/main" id="{20467D0C-A13A-7C59-70FD-6A76ACCAADEB}"/>
              </a:ext>
            </a:extLst>
          </p:cNvPr>
          <p:cNvSpPr/>
          <p:nvPr/>
        </p:nvSpPr>
        <p:spPr>
          <a:xfrm>
            <a:off x="4144448" y="2477762"/>
            <a:ext cx="2708910" cy="2510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3340">
              <a:spcAft>
                <a:spcPts val="600"/>
              </a:spcAft>
            </a:pPr>
            <a:r>
              <a:rPr lang="en-US" sz="1800" dirty="0">
                <a:solidFill>
                  <a:schemeClr val="bg1"/>
                </a:solidFill>
              </a:rPr>
              <a:t>Arm FVP </a:t>
            </a:r>
          </a:p>
          <a:p>
            <a:pPr algn="ctr" defTabSz="453340">
              <a:spcAft>
                <a:spcPts val="0"/>
              </a:spcAft>
            </a:pPr>
            <a:r>
              <a:rPr lang="en-US" sz="1600" dirty="0">
                <a:solidFill>
                  <a:schemeClr val="bg1"/>
                </a:solidFill>
              </a:rPr>
              <a:t>(Fixed Virtual Platform,</a:t>
            </a:r>
          </a:p>
          <a:p>
            <a:pPr algn="ctr" defTabSz="453340">
              <a:spcAft>
                <a:spcPts val="0"/>
              </a:spcAft>
            </a:pPr>
            <a:r>
              <a:rPr lang="en-US" sz="1600" dirty="0">
                <a:solidFill>
                  <a:schemeClr val="bg1"/>
                </a:solidFill>
              </a:rPr>
              <a:t>example: Corstone-300)</a:t>
            </a: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GB" sz="1600" dirty="0">
              <a:solidFill>
                <a:schemeClr val="bg1"/>
              </a:solidFill>
            </a:endParaRPr>
          </a:p>
        </p:txBody>
      </p:sp>
      <p:sp>
        <p:nvSpPr>
          <p:cNvPr id="5" name="Rectangle 4">
            <a:extLst>
              <a:ext uri="{FF2B5EF4-FFF2-40B4-BE49-F238E27FC236}">
                <a16:creationId xmlns:a16="http://schemas.microsoft.com/office/drawing/2014/main" id="{23DEF9FF-865C-3902-6A0C-612F3567A6CC}"/>
              </a:ext>
            </a:extLst>
          </p:cNvPr>
          <p:cNvSpPr/>
          <p:nvPr/>
        </p:nvSpPr>
        <p:spPr>
          <a:xfrm>
            <a:off x="4250054" y="3548475"/>
            <a:ext cx="2493645" cy="12642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Socket Interface (VSocket)</a:t>
            </a:r>
            <a:br>
              <a:rPr lang="en-US" dirty="0"/>
            </a:br>
            <a:r>
              <a:rPr lang="en-US" sz="1400" dirty="0">
                <a:ea typeface="+mn-lt"/>
                <a:cs typeface="+mn-lt"/>
              </a:rPr>
              <a:t>Peripheral with </a:t>
            </a:r>
            <a:br>
              <a:rPr lang="en-US" sz="1400" dirty="0">
                <a:ea typeface="+mn-lt"/>
                <a:cs typeface="+mn-lt"/>
              </a:rPr>
            </a:br>
            <a:r>
              <a:rPr lang="en-US" sz="1400" dirty="0">
                <a:ea typeface="+mn-lt"/>
                <a:cs typeface="+mn-lt"/>
              </a:rPr>
              <a:t>Register Interface</a:t>
            </a:r>
            <a:endParaRPr lang="en-US" dirty="0">
              <a:cs typeface="Calibri"/>
            </a:endParaRPr>
          </a:p>
        </p:txBody>
      </p:sp>
      <p:cxnSp>
        <p:nvCxnSpPr>
          <p:cNvPr id="18" name="Straight Arrow Connector 17">
            <a:extLst>
              <a:ext uri="{FF2B5EF4-FFF2-40B4-BE49-F238E27FC236}">
                <a16:creationId xmlns:a16="http://schemas.microsoft.com/office/drawing/2014/main" id="{42BEAD8E-F134-4C65-85DD-A809DE2AFE7C}"/>
              </a:ext>
            </a:extLst>
          </p:cNvPr>
          <p:cNvCxnSpPr>
            <a:cxnSpLocks/>
          </p:cNvCxnSpPr>
          <p:nvPr/>
        </p:nvCxnSpPr>
        <p:spPr>
          <a:xfrm>
            <a:off x="3878320" y="4088424"/>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B87ED4E-E2EB-461F-AB98-01E9D5BF101A}"/>
              </a:ext>
            </a:extLst>
          </p:cNvPr>
          <p:cNvCxnSpPr>
            <a:cxnSpLocks/>
          </p:cNvCxnSpPr>
          <p:nvPr/>
        </p:nvCxnSpPr>
        <p:spPr>
          <a:xfrm>
            <a:off x="6743699" y="4100148"/>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171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2">
            <a:extLst>
              <a:ext uri="{FF2B5EF4-FFF2-40B4-BE49-F238E27FC236}">
                <a16:creationId xmlns:a16="http://schemas.microsoft.com/office/drawing/2014/main" id="{18D2DA40-45DE-B745-91B9-5CB906F1046F}"/>
              </a:ext>
            </a:extLst>
          </p:cNvPr>
          <p:cNvSpPr/>
          <p:nvPr/>
        </p:nvSpPr>
        <p:spPr>
          <a:xfrm>
            <a:off x="645718" y="483064"/>
            <a:ext cx="3600000" cy="2654604"/>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a:p>
          <a:p>
            <a:pPr algn="ctr"/>
            <a:endParaRPr lang="en-US"/>
          </a:p>
          <a:p>
            <a:pPr algn="ctr"/>
            <a:r>
              <a:rPr lang="en-US" sz="2800"/>
              <a:t>IDE development</a:t>
            </a:r>
          </a:p>
          <a:p>
            <a:pPr algn="ctr"/>
            <a:r>
              <a:rPr lang="en-US" sz="2400"/>
              <a:t>Local installation</a:t>
            </a:r>
          </a:p>
        </p:txBody>
      </p:sp>
      <p:sp>
        <p:nvSpPr>
          <p:cNvPr id="127" name="Rectangle 126">
            <a:extLst>
              <a:ext uri="{FF2B5EF4-FFF2-40B4-BE49-F238E27FC236}">
                <a16:creationId xmlns:a16="http://schemas.microsoft.com/office/drawing/2014/main" id="{2A3DA98E-45D2-1F43-A24A-E0C7572DC7F9}"/>
              </a:ext>
            </a:extLst>
          </p:cNvPr>
          <p:cNvSpPr/>
          <p:nvPr/>
        </p:nvSpPr>
        <p:spPr>
          <a:xfrm>
            <a:off x="903639" y="653937"/>
            <a:ext cx="3060000" cy="3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Rounded Corners 1">
            <a:extLst>
              <a:ext uri="{FF2B5EF4-FFF2-40B4-BE49-F238E27FC236}">
                <a16:creationId xmlns:a16="http://schemas.microsoft.com/office/drawing/2014/main" id="{D68EBEAD-6724-4D47-97C1-9CD8E8970BD4}"/>
              </a:ext>
            </a:extLst>
          </p:cNvPr>
          <p:cNvSpPr/>
          <p:nvPr/>
        </p:nvSpPr>
        <p:spPr>
          <a:xfrm>
            <a:off x="645718" y="3288197"/>
            <a:ext cx="5206123" cy="278194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2"/>
              </a:solidFill>
            </a:endParaRPr>
          </a:p>
        </p:txBody>
      </p:sp>
      <p:sp>
        <p:nvSpPr>
          <p:cNvPr id="9" name="Rectangle: Rounded Corners 73">
            <a:extLst>
              <a:ext uri="{FF2B5EF4-FFF2-40B4-BE49-F238E27FC236}">
                <a16:creationId xmlns:a16="http://schemas.microsoft.com/office/drawing/2014/main" id="{EC065EE2-B8FA-AD4C-B2F0-A559D64B7850}"/>
              </a:ext>
            </a:extLst>
          </p:cNvPr>
          <p:cNvSpPr/>
          <p:nvPr/>
        </p:nvSpPr>
        <p:spPr>
          <a:xfrm>
            <a:off x="6223322" y="3288197"/>
            <a:ext cx="5206124" cy="278194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10" name="Rectangle 9">
            <a:extLst>
              <a:ext uri="{FF2B5EF4-FFF2-40B4-BE49-F238E27FC236}">
                <a16:creationId xmlns:a16="http://schemas.microsoft.com/office/drawing/2014/main" id="{CA681FFC-CA84-EF4B-A621-7F4151E53581}"/>
              </a:ext>
            </a:extLst>
          </p:cNvPr>
          <p:cNvSpPr/>
          <p:nvPr/>
        </p:nvSpPr>
        <p:spPr>
          <a:xfrm>
            <a:off x="4245718" y="3284957"/>
            <a:ext cx="3572398" cy="91988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Rounded Corners 52">
            <a:extLst>
              <a:ext uri="{FF2B5EF4-FFF2-40B4-BE49-F238E27FC236}">
                <a16:creationId xmlns:a16="http://schemas.microsoft.com/office/drawing/2014/main" id="{595D72E1-CA0C-4141-B0D2-41FE2BFE8C9E}"/>
              </a:ext>
            </a:extLst>
          </p:cNvPr>
          <p:cNvSpPr/>
          <p:nvPr/>
        </p:nvSpPr>
        <p:spPr>
          <a:xfrm>
            <a:off x="4209613" y="4411339"/>
            <a:ext cx="1498208" cy="540158"/>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‘n’ Local Builds</a:t>
            </a:r>
          </a:p>
        </p:txBody>
      </p:sp>
      <p:sp>
        <p:nvSpPr>
          <p:cNvPr id="42" name="Rectangle: Rounded Corners 54">
            <a:extLst>
              <a:ext uri="{FF2B5EF4-FFF2-40B4-BE49-F238E27FC236}">
                <a16:creationId xmlns:a16="http://schemas.microsoft.com/office/drawing/2014/main" id="{9C05F61A-3F91-7C4B-B440-418DB6D12E0C}"/>
              </a:ext>
            </a:extLst>
          </p:cNvPr>
          <p:cNvSpPr/>
          <p:nvPr/>
        </p:nvSpPr>
        <p:spPr>
          <a:xfrm>
            <a:off x="4209613" y="5362439"/>
            <a:ext cx="1498208" cy="542096"/>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‘n’ Local Debug</a:t>
            </a:r>
          </a:p>
        </p:txBody>
      </p:sp>
      <p:sp>
        <p:nvSpPr>
          <p:cNvPr id="46" name="Rectangle: Rounded Corners 68">
            <a:extLst>
              <a:ext uri="{FF2B5EF4-FFF2-40B4-BE49-F238E27FC236}">
                <a16:creationId xmlns:a16="http://schemas.microsoft.com/office/drawing/2014/main" id="{D461B252-F15C-9745-BBBF-D8D8D925CF7E}"/>
              </a:ext>
            </a:extLst>
          </p:cNvPr>
          <p:cNvSpPr/>
          <p:nvPr/>
        </p:nvSpPr>
        <p:spPr>
          <a:xfrm>
            <a:off x="4402723" y="3421510"/>
            <a:ext cx="3204376" cy="666405"/>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Control System </a:t>
            </a:r>
            <a:br>
              <a:rPr lang="en-US"/>
            </a:br>
            <a:r>
              <a:rPr lang="en-US"/>
              <a:t>Code Repository</a:t>
            </a:r>
          </a:p>
        </p:txBody>
      </p:sp>
      <p:sp>
        <p:nvSpPr>
          <p:cNvPr id="48" name="Freeform 26">
            <a:extLst>
              <a:ext uri="{FF2B5EF4-FFF2-40B4-BE49-F238E27FC236}">
                <a16:creationId xmlns:a16="http://schemas.microsoft.com/office/drawing/2014/main" id="{761BFB84-4412-D84F-A720-1A25FA33F306}"/>
              </a:ext>
            </a:extLst>
          </p:cNvPr>
          <p:cNvSpPr/>
          <p:nvPr/>
        </p:nvSpPr>
        <p:spPr>
          <a:xfrm>
            <a:off x="823875" y="573203"/>
            <a:ext cx="3214869" cy="471885"/>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45201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2842 w 1430409"/>
              <a:gd name="connsiteY4" fmla="*/ 159303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9303 h 717102"/>
              <a:gd name="connsiteX0" fmla="*/ 131546 w 1434429"/>
              <a:gd name="connsiteY0" fmla="*/ 0 h 717102"/>
              <a:gd name="connsiteX1" fmla="*/ 1434429 w 1434429"/>
              <a:gd name="connsiteY1" fmla="*/ 0 h 717102"/>
              <a:gd name="connsiteX2" fmla="*/ 1434429 w 1434429"/>
              <a:gd name="connsiteY2" fmla="*/ 717102 h 717102"/>
              <a:gd name="connsiteX3" fmla="*/ 4020 w 1434429"/>
              <a:gd name="connsiteY3" fmla="*/ 717102 h 717102"/>
              <a:gd name="connsiteX4" fmla="*/ 0 w 1434429"/>
              <a:gd name="connsiteY4" fmla="*/ 141748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0526 h 717102"/>
              <a:gd name="connsiteX0" fmla="*/ 131546 w 1434429"/>
              <a:gd name="connsiteY0" fmla="*/ 0 h 717102"/>
              <a:gd name="connsiteX1" fmla="*/ 1434429 w 1434429"/>
              <a:gd name="connsiteY1" fmla="*/ 0 h 717102"/>
              <a:gd name="connsiteX2" fmla="*/ 1434429 w 1434429"/>
              <a:gd name="connsiteY2" fmla="*/ 717102 h 717102"/>
              <a:gd name="connsiteX3" fmla="*/ 4020 w 1434429"/>
              <a:gd name="connsiteY3" fmla="*/ 717102 h 717102"/>
              <a:gd name="connsiteX4" fmla="*/ 0 w 1434429"/>
              <a:gd name="connsiteY4" fmla="*/ 150526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 name="connsiteX0" fmla="*/ 75532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 name="connsiteX0" fmla="*/ 54992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998" h="717102">
                <a:moveTo>
                  <a:pt x="54992" y="0"/>
                </a:moveTo>
                <a:lnTo>
                  <a:pt x="1430998" y="0"/>
                </a:lnTo>
                <a:lnTo>
                  <a:pt x="1430998" y="717102"/>
                </a:lnTo>
                <a:lnTo>
                  <a:pt x="589" y="717102"/>
                </a:lnTo>
                <a:cubicBezTo>
                  <a:pt x="589" y="525635"/>
                  <a:pt x="0" y="346382"/>
                  <a:pt x="0" y="154915"/>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Create and Debug</a:t>
            </a:r>
          </a:p>
        </p:txBody>
      </p:sp>
      <p:sp>
        <p:nvSpPr>
          <p:cNvPr id="49" name="Freeform 16">
            <a:extLst>
              <a:ext uri="{FF2B5EF4-FFF2-40B4-BE49-F238E27FC236}">
                <a16:creationId xmlns:a16="http://schemas.microsoft.com/office/drawing/2014/main" id="{59A32FD5-4DE6-6E4A-BF40-F27B87DFD7D3}"/>
              </a:ext>
            </a:extLst>
          </p:cNvPr>
          <p:cNvSpPr/>
          <p:nvPr/>
        </p:nvSpPr>
        <p:spPr>
          <a:xfrm rot="5400000" flipV="1">
            <a:off x="767615" y="512835"/>
            <a:ext cx="113485" cy="113485"/>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Rounded Corners 80">
            <a:extLst>
              <a:ext uri="{FF2B5EF4-FFF2-40B4-BE49-F238E27FC236}">
                <a16:creationId xmlns:a16="http://schemas.microsoft.com/office/drawing/2014/main" id="{16394C9A-B152-1E49-B65D-1C96562FEAD0}"/>
              </a:ext>
            </a:extLst>
          </p:cNvPr>
          <p:cNvSpPr/>
          <p:nvPr/>
        </p:nvSpPr>
        <p:spPr>
          <a:xfrm>
            <a:off x="2504760" y="4411339"/>
            <a:ext cx="1498208" cy="540158"/>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2 Local Builds</a:t>
            </a:r>
          </a:p>
        </p:txBody>
      </p:sp>
      <p:sp>
        <p:nvSpPr>
          <p:cNvPr id="53" name="Rectangle: Rounded Corners 81">
            <a:extLst>
              <a:ext uri="{FF2B5EF4-FFF2-40B4-BE49-F238E27FC236}">
                <a16:creationId xmlns:a16="http://schemas.microsoft.com/office/drawing/2014/main" id="{589F02ED-0B9D-214A-85CE-CB93AB43D3A7}"/>
              </a:ext>
            </a:extLst>
          </p:cNvPr>
          <p:cNvSpPr/>
          <p:nvPr/>
        </p:nvSpPr>
        <p:spPr>
          <a:xfrm>
            <a:off x="2504760" y="5362439"/>
            <a:ext cx="1498208" cy="542096"/>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2 Local Debug</a:t>
            </a:r>
          </a:p>
        </p:txBody>
      </p:sp>
      <p:sp>
        <p:nvSpPr>
          <p:cNvPr id="57" name="Rectangle: Rounded Corners 99">
            <a:extLst>
              <a:ext uri="{FF2B5EF4-FFF2-40B4-BE49-F238E27FC236}">
                <a16:creationId xmlns:a16="http://schemas.microsoft.com/office/drawing/2014/main" id="{199A6B98-F309-DB4B-A447-9D62CA99CAD4}"/>
              </a:ext>
            </a:extLst>
          </p:cNvPr>
          <p:cNvSpPr/>
          <p:nvPr/>
        </p:nvSpPr>
        <p:spPr>
          <a:xfrm>
            <a:off x="799905" y="4408998"/>
            <a:ext cx="1498208" cy="540158"/>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1 Local Builds</a:t>
            </a:r>
          </a:p>
        </p:txBody>
      </p:sp>
      <p:sp>
        <p:nvSpPr>
          <p:cNvPr id="58" name="Rectangle: Rounded Corners 100">
            <a:extLst>
              <a:ext uri="{FF2B5EF4-FFF2-40B4-BE49-F238E27FC236}">
                <a16:creationId xmlns:a16="http://schemas.microsoft.com/office/drawing/2014/main" id="{477B31F7-EFCE-EE47-AC64-AE9D09C9806C}"/>
              </a:ext>
            </a:extLst>
          </p:cNvPr>
          <p:cNvSpPr/>
          <p:nvPr/>
        </p:nvSpPr>
        <p:spPr>
          <a:xfrm>
            <a:off x="799906" y="5362439"/>
            <a:ext cx="1498208" cy="542096"/>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1 Local Debug</a:t>
            </a:r>
          </a:p>
        </p:txBody>
      </p:sp>
      <p:grpSp>
        <p:nvGrpSpPr>
          <p:cNvPr id="83" name="Group 82">
            <a:extLst>
              <a:ext uri="{FF2B5EF4-FFF2-40B4-BE49-F238E27FC236}">
                <a16:creationId xmlns:a16="http://schemas.microsoft.com/office/drawing/2014/main" id="{C68284F9-502C-9043-A555-9DC3F8FBC224}"/>
              </a:ext>
            </a:extLst>
          </p:cNvPr>
          <p:cNvGrpSpPr/>
          <p:nvPr/>
        </p:nvGrpSpPr>
        <p:grpSpPr>
          <a:xfrm>
            <a:off x="6386908" y="4421247"/>
            <a:ext cx="1431210" cy="1472382"/>
            <a:chOff x="6422789" y="4063443"/>
            <a:chExt cx="1431210" cy="1472382"/>
          </a:xfrm>
        </p:grpSpPr>
        <p:sp>
          <p:nvSpPr>
            <p:cNvPr id="11" name="Rectangle: Rounded Corners 32">
              <a:extLst>
                <a:ext uri="{FF2B5EF4-FFF2-40B4-BE49-F238E27FC236}">
                  <a16:creationId xmlns:a16="http://schemas.microsoft.com/office/drawing/2014/main" id="{7762481B-AF70-A94D-84E6-E286711039C8}"/>
                </a:ext>
              </a:extLst>
            </p:cNvPr>
            <p:cNvSpPr/>
            <p:nvPr/>
          </p:nvSpPr>
          <p:spPr>
            <a:xfrm>
              <a:off x="6422789" y="4363289"/>
              <a:ext cx="1431210" cy="8726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Multiple Builds</a:t>
              </a:r>
            </a:p>
          </p:txBody>
        </p:sp>
        <p:grpSp>
          <p:nvGrpSpPr>
            <p:cNvPr id="66" name="Group 65">
              <a:extLst>
                <a:ext uri="{FF2B5EF4-FFF2-40B4-BE49-F238E27FC236}">
                  <a16:creationId xmlns:a16="http://schemas.microsoft.com/office/drawing/2014/main" id="{5A4D8D9F-D670-6F4E-9F26-2D8927473CC4}"/>
                </a:ext>
              </a:extLst>
            </p:cNvPr>
            <p:cNvGrpSpPr/>
            <p:nvPr/>
          </p:nvGrpSpPr>
          <p:grpSpPr>
            <a:xfrm>
              <a:off x="6567616" y="4063443"/>
              <a:ext cx="1141557" cy="213243"/>
              <a:chOff x="6589388" y="3959939"/>
              <a:chExt cx="1141557" cy="213243"/>
            </a:xfrm>
          </p:grpSpPr>
          <p:sp>
            <p:nvSpPr>
              <p:cNvPr id="12" name="Rectangle: Rounded Corners 33">
                <a:extLst>
                  <a:ext uri="{FF2B5EF4-FFF2-40B4-BE49-F238E27FC236}">
                    <a16:creationId xmlns:a16="http://schemas.microsoft.com/office/drawing/2014/main" id="{020FAF87-2A1B-6445-96D9-514834407C28}"/>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34">
                <a:extLst>
                  <a:ext uri="{FF2B5EF4-FFF2-40B4-BE49-F238E27FC236}">
                    <a16:creationId xmlns:a16="http://schemas.microsoft.com/office/drawing/2014/main" id="{8954C377-83C6-114A-A8F2-369FE3CF3159}"/>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5">
                <a:extLst>
                  <a:ext uri="{FF2B5EF4-FFF2-40B4-BE49-F238E27FC236}">
                    <a16:creationId xmlns:a16="http://schemas.microsoft.com/office/drawing/2014/main" id="{3C4CB99E-72A9-8B4A-A610-4AFF6DE1A2D7}"/>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36">
                <a:extLst>
                  <a:ext uri="{FF2B5EF4-FFF2-40B4-BE49-F238E27FC236}">
                    <a16:creationId xmlns:a16="http://schemas.microsoft.com/office/drawing/2014/main" id="{005D03C6-C492-EE42-A4BD-17A1FE2A0B34}"/>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21A85D54-871F-9E40-B4E2-7A196325C025}"/>
                </a:ext>
              </a:extLst>
            </p:cNvPr>
            <p:cNvGrpSpPr/>
            <p:nvPr/>
          </p:nvGrpSpPr>
          <p:grpSpPr>
            <a:xfrm>
              <a:off x="6567616" y="5322582"/>
              <a:ext cx="1141557" cy="213243"/>
              <a:chOff x="6589388" y="3959939"/>
              <a:chExt cx="1141557" cy="213243"/>
            </a:xfrm>
          </p:grpSpPr>
          <p:sp>
            <p:nvSpPr>
              <p:cNvPr id="68" name="Rectangle: Rounded Corners 33">
                <a:extLst>
                  <a:ext uri="{FF2B5EF4-FFF2-40B4-BE49-F238E27FC236}">
                    <a16:creationId xmlns:a16="http://schemas.microsoft.com/office/drawing/2014/main" id="{25F8B38A-B40D-5443-8944-93C809C68AB1}"/>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34">
                <a:extLst>
                  <a:ext uri="{FF2B5EF4-FFF2-40B4-BE49-F238E27FC236}">
                    <a16:creationId xmlns:a16="http://schemas.microsoft.com/office/drawing/2014/main" id="{8FE947A0-97EC-6C42-84EA-61773EC46D75}"/>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35">
                <a:extLst>
                  <a:ext uri="{FF2B5EF4-FFF2-40B4-BE49-F238E27FC236}">
                    <a16:creationId xmlns:a16="http://schemas.microsoft.com/office/drawing/2014/main" id="{A9955536-5722-BE44-A7AD-75ED514B01F7}"/>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36">
                <a:extLst>
                  <a:ext uri="{FF2B5EF4-FFF2-40B4-BE49-F238E27FC236}">
                    <a16:creationId xmlns:a16="http://schemas.microsoft.com/office/drawing/2014/main" id="{C0B50029-E745-DD46-AB36-70DB7E0C7880}"/>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4" name="Group 83">
            <a:extLst>
              <a:ext uri="{FF2B5EF4-FFF2-40B4-BE49-F238E27FC236}">
                <a16:creationId xmlns:a16="http://schemas.microsoft.com/office/drawing/2014/main" id="{4A856A2A-7F76-E942-B8AE-47A3437FDBFD}"/>
              </a:ext>
            </a:extLst>
          </p:cNvPr>
          <p:cNvGrpSpPr/>
          <p:nvPr/>
        </p:nvGrpSpPr>
        <p:grpSpPr>
          <a:xfrm>
            <a:off x="8103573" y="4421247"/>
            <a:ext cx="1431210" cy="1472382"/>
            <a:chOff x="6422789" y="4063443"/>
            <a:chExt cx="1431210" cy="1472382"/>
          </a:xfrm>
        </p:grpSpPr>
        <p:sp>
          <p:nvSpPr>
            <p:cNvPr id="85" name="Rectangle: Rounded Corners 32">
              <a:extLst>
                <a:ext uri="{FF2B5EF4-FFF2-40B4-BE49-F238E27FC236}">
                  <a16:creationId xmlns:a16="http://schemas.microsoft.com/office/drawing/2014/main" id="{AE335A95-31AB-CB42-9CE1-FCFC9B0D2DF8}"/>
                </a:ext>
              </a:extLst>
            </p:cNvPr>
            <p:cNvSpPr/>
            <p:nvPr/>
          </p:nvSpPr>
          <p:spPr>
            <a:xfrm>
              <a:off x="6422789" y="4363289"/>
              <a:ext cx="1431210" cy="8726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Regression Tests</a:t>
              </a:r>
            </a:p>
          </p:txBody>
        </p:sp>
        <p:grpSp>
          <p:nvGrpSpPr>
            <p:cNvPr id="86" name="Group 85">
              <a:extLst>
                <a:ext uri="{FF2B5EF4-FFF2-40B4-BE49-F238E27FC236}">
                  <a16:creationId xmlns:a16="http://schemas.microsoft.com/office/drawing/2014/main" id="{056E03C2-56D6-A049-A5A6-EF4054085619}"/>
                </a:ext>
              </a:extLst>
            </p:cNvPr>
            <p:cNvGrpSpPr/>
            <p:nvPr/>
          </p:nvGrpSpPr>
          <p:grpSpPr>
            <a:xfrm>
              <a:off x="6567616" y="4063443"/>
              <a:ext cx="1141557" cy="213243"/>
              <a:chOff x="6589388" y="3959939"/>
              <a:chExt cx="1141557" cy="213243"/>
            </a:xfrm>
          </p:grpSpPr>
          <p:sp>
            <p:nvSpPr>
              <p:cNvPr id="92" name="Rectangle: Rounded Corners 33">
                <a:extLst>
                  <a:ext uri="{FF2B5EF4-FFF2-40B4-BE49-F238E27FC236}">
                    <a16:creationId xmlns:a16="http://schemas.microsoft.com/office/drawing/2014/main" id="{E4EB6934-D2D5-A447-BB36-6D38F1142A7A}"/>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34">
                <a:extLst>
                  <a:ext uri="{FF2B5EF4-FFF2-40B4-BE49-F238E27FC236}">
                    <a16:creationId xmlns:a16="http://schemas.microsoft.com/office/drawing/2014/main" id="{4CF73863-2DA9-1F4A-9CF7-7BDE8DAE00C0}"/>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35">
                <a:extLst>
                  <a:ext uri="{FF2B5EF4-FFF2-40B4-BE49-F238E27FC236}">
                    <a16:creationId xmlns:a16="http://schemas.microsoft.com/office/drawing/2014/main" id="{AD2F1DD9-3675-6A40-AB2C-AE1BADDC3AA1}"/>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36">
                <a:extLst>
                  <a:ext uri="{FF2B5EF4-FFF2-40B4-BE49-F238E27FC236}">
                    <a16:creationId xmlns:a16="http://schemas.microsoft.com/office/drawing/2014/main" id="{7D6B44AD-EA4E-7443-9077-313D2811CD3F}"/>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A862492D-40B3-8045-B0FB-2645095085FF}"/>
                </a:ext>
              </a:extLst>
            </p:cNvPr>
            <p:cNvGrpSpPr/>
            <p:nvPr/>
          </p:nvGrpSpPr>
          <p:grpSpPr>
            <a:xfrm>
              <a:off x="6567616" y="5322582"/>
              <a:ext cx="1141557" cy="213243"/>
              <a:chOff x="6589388" y="3959939"/>
              <a:chExt cx="1141557" cy="213243"/>
            </a:xfrm>
          </p:grpSpPr>
          <p:sp>
            <p:nvSpPr>
              <p:cNvPr id="88" name="Rectangle: Rounded Corners 33">
                <a:extLst>
                  <a:ext uri="{FF2B5EF4-FFF2-40B4-BE49-F238E27FC236}">
                    <a16:creationId xmlns:a16="http://schemas.microsoft.com/office/drawing/2014/main" id="{512291D3-D14A-3849-A617-4132029DE069}"/>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34">
                <a:extLst>
                  <a:ext uri="{FF2B5EF4-FFF2-40B4-BE49-F238E27FC236}">
                    <a16:creationId xmlns:a16="http://schemas.microsoft.com/office/drawing/2014/main" id="{A24026EC-E650-784C-BDAA-1D3C24AD2D2A}"/>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35">
                <a:extLst>
                  <a:ext uri="{FF2B5EF4-FFF2-40B4-BE49-F238E27FC236}">
                    <a16:creationId xmlns:a16="http://schemas.microsoft.com/office/drawing/2014/main" id="{90AC8DB9-1870-684B-AC06-0EC80E8B7D21}"/>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36">
                <a:extLst>
                  <a:ext uri="{FF2B5EF4-FFF2-40B4-BE49-F238E27FC236}">
                    <a16:creationId xmlns:a16="http://schemas.microsoft.com/office/drawing/2014/main" id="{C73B20FC-27F5-204F-9E19-70DB4C3E8AE7}"/>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6" name="Group 95">
            <a:extLst>
              <a:ext uri="{FF2B5EF4-FFF2-40B4-BE49-F238E27FC236}">
                <a16:creationId xmlns:a16="http://schemas.microsoft.com/office/drawing/2014/main" id="{4EC5343C-9F97-BA49-98CE-68CB97F571F6}"/>
              </a:ext>
            </a:extLst>
          </p:cNvPr>
          <p:cNvGrpSpPr/>
          <p:nvPr/>
        </p:nvGrpSpPr>
        <p:grpSpPr>
          <a:xfrm>
            <a:off x="9820238" y="4421247"/>
            <a:ext cx="1431210" cy="1472382"/>
            <a:chOff x="6422789" y="4063443"/>
            <a:chExt cx="1431210" cy="1472382"/>
          </a:xfrm>
        </p:grpSpPr>
        <p:sp>
          <p:nvSpPr>
            <p:cNvPr id="97" name="Rectangle: Rounded Corners 32">
              <a:extLst>
                <a:ext uri="{FF2B5EF4-FFF2-40B4-BE49-F238E27FC236}">
                  <a16:creationId xmlns:a16="http://schemas.microsoft.com/office/drawing/2014/main" id="{35200B16-E48C-F440-8A9D-C2F71E6E3351}"/>
                </a:ext>
              </a:extLst>
            </p:cNvPr>
            <p:cNvSpPr/>
            <p:nvPr/>
          </p:nvSpPr>
          <p:spPr>
            <a:xfrm>
              <a:off x="6422789" y="4363289"/>
              <a:ext cx="1431210" cy="8726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Verification</a:t>
              </a:r>
            </a:p>
            <a:p>
              <a:pPr algn="ctr"/>
              <a:r>
                <a:rPr lang="en-US" sz="1600"/>
                <a:t>Results</a:t>
              </a:r>
            </a:p>
          </p:txBody>
        </p:sp>
        <p:grpSp>
          <p:nvGrpSpPr>
            <p:cNvPr id="98" name="Group 97">
              <a:extLst>
                <a:ext uri="{FF2B5EF4-FFF2-40B4-BE49-F238E27FC236}">
                  <a16:creationId xmlns:a16="http://schemas.microsoft.com/office/drawing/2014/main" id="{9CA74C0B-1183-124E-9B2C-DF3282C06F02}"/>
                </a:ext>
              </a:extLst>
            </p:cNvPr>
            <p:cNvGrpSpPr/>
            <p:nvPr/>
          </p:nvGrpSpPr>
          <p:grpSpPr>
            <a:xfrm>
              <a:off x="6567616" y="4063443"/>
              <a:ext cx="1141557" cy="213243"/>
              <a:chOff x="6589388" y="3959939"/>
              <a:chExt cx="1141557" cy="213243"/>
            </a:xfrm>
          </p:grpSpPr>
          <p:sp>
            <p:nvSpPr>
              <p:cNvPr id="104" name="Rectangle: Rounded Corners 33">
                <a:extLst>
                  <a:ext uri="{FF2B5EF4-FFF2-40B4-BE49-F238E27FC236}">
                    <a16:creationId xmlns:a16="http://schemas.microsoft.com/office/drawing/2014/main" id="{0DB1248F-ABC8-5D46-8015-5A1DF05FDD24}"/>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34">
                <a:extLst>
                  <a:ext uri="{FF2B5EF4-FFF2-40B4-BE49-F238E27FC236}">
                    <a16:creationId xmlns:a16="http://schemas.microsoft.com/office/drawing/2014/main" id="{4A5C7543-E5DA-1B42-8138-28390FB0CEAE}"/>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35">
                <a:extLst>
                  <a:ext uri="{FF2B5EF4-FFF2-40B4-BE49-F238E27FC236}">
                    <a16:creationId xmlns:a16="http://schemas.microsoft.com/office/drawing/2014/main" id="{4E4C8824-D309-2444-86FA-B679CD06F313}"/>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36">
                <a:extLst>
                  <a:ext uri="{FF2B5EF4-FFF2-40B4-BE49-F238E27FC236}">
                    <a16:creationId xmlns:a16="http://schemas.microsoft.com/office/drawing/2014/main" id="{7EB979FD-F29D-9742-BE90-5F0BF45A751B}"/>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026B1691-9C49-EB41-93C9-3574518B2B2C}"/>
                </a:ext>
              </a:extLst>
            </p:cNvPr>
            <p:cNvGrpSpPr/>
            <p:nvPr/>
          </p:nvGrpSpPr>
          <p:grpSpPr>
            <a:xfrm>
              <a:off x="6567616" y="5322582"/>
              <a:ext cx="1141557" cy="213243"/>
              <a:chOff x="6589388" y="3959939"/>
              <a:chExt cx="1141557" cy="213243"/>
            </a:xfrm>
          </p:grpSpPr>
          <p:sp>
            <p:nvSpPr>
              <p:cNvPr id="100" name="Rectangle: Rounded Corners 33">
                <a:extLst>
                  <a:ext uri="{FF2B5EF4-FFF2-40B4-BE49-F238E27FC236}">
                    <a16:creationId xmlns:a16="http://schemas.microsoft.com/office/drawing/2014/main" id="{6D80229F-7D66-844A-9AAC-E9FA5D53EDD4}"/>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34">
                <a:extLst>
                  <a:ext uri="{FF2B5EF4-FFF2-40B4-BE49-F238E27FC236}">
                    <a16:creationId xmlns:a16="http://schemas.microsoft.com/office/drawing/2014/main" id="{09EE13E5-1AC0-5549-B269-A9A6924B67C8}"/>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35">
                <a:extLst>
                  <a:ext uri="{FF2B5EF4-FFF2-40B4-BE49-F238E27FC236}">
                    <a16:creationId xmlns:a16="http://schemas.microsoft.com/office/drawing/2014/main" id="{443DC41B-DBC4-FB43-A11B-0AF626B4B8E6}"/>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36">
                <a:extLst>
                  <a:ext uri="{FF2B5EF4-FFF2-40B4-BE49-F238E27FC236}">
                    <a16:creationId xmlns:a16="http://schemas.microsoft.com/office/drawing/2014/main" id="{C0E91262-FE29-E243-B75F-CB08A56B8437}"/>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09" name="Elbow Connector 108">
            <a:extLst>
              <a:ext uri="{FF2B5EF4-FFF2-40B4-BE49-F238E27FC236}">
                <a16:creationId xmlns:a16="http://schemas.microsoft.com/office/drawing/2014/main" id="{0E039180-D8DD-3A4A-8D34-DE682FBD3362}"/>
              </a:ext>
            </a:extLst>
          </p:cNvPr>
          <p:cNvCxnSpPr>
            <a:cxnSpLocks/>
            <a:stCxn id="10" idx="1"/>
            <a:endCxn id="57" idx="0"/>
          </p:cNvCxnSpPr>
          <p:nvPr/>
        </p:nvCxnSpPr>
        <p:spPr>
          <a:xfrm rot="10800000" flipV="1">
            <a:off x="1549010" y="3744902"/>
            <a:ext cx="2696709" cy="664096"/>
          </a:xfrm>
          <a:prstGeom prst="bentConnector2">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96F6C2A-CD20-BA43-8DC6-4713037F8866}"/>
              </a:ext>
            </a:extLst>
          </p:cNvPr>
          <p:cNvCxnSpPr>
            <a:cxnSpLocks/>
            <a:endCxn id="52" idx="0"/>
          </p:cNvCxnSpPr>
          <p:nvPr/>
        </p:nvCxnSpPr>
        <p:spPr>
          <a:xfrm rot="10800000" flipV="1">
            <a:off x="3253865" y="3953119"/>
            <a:ext cx="991853" cy="458220"/>
          </a:xfrm>
          <a:prstGeom prst="bentConnector2">
            <a:avLst/>
          </a:prstGeom>
          <a:ln w="44450" cap="flat">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8CE54E6-E939-8540-8DA8-6F5648817764}"/>
              </a:ext>
            </a:extLst>
          </p:cNvPr>
          <p:cNvCxnSpPr>
            <a:cxnSpLocks/>
            <a:endCxn id="41" idx="0"/>
          </p:cNvCxnSpPr>
          <p:nvPr/>
        </p:nvCxnSpPr>
        <p:spPr>
          <a:xfrm>
            <a:off x="4958717" y="4204846"/>
            <a:ext cx="0" cy="206493"/>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FE2C0A5-38FD-5542-A197-7C0077DC8643}"/>
              </a:ext>
            </a:extLst>
          </p:cNvPr>
          <p:cNvCxnSpPr>
            <a:cxnSpLocks/>
            <a:endCxn id="42" idx="0"/>
          </p:cNvCxnSpPr>
          <p:nvPr/>
        </p:nvCxnSpPr>
        <p:spPr>
          <a:xfrm>
            <a:off x="4958717" y="4949156"/>
            <a:ext cx="0" cy="413283"/>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6CED8FB9-C02D-7344-93FC-F33178465BAC}"/>
              </a:ext>
            </a:extLst>
          </p:cNvPr>
          <p:cNvCxnSpPr>
            <a:cxnSpLocks/>
          </p:cNvCxnSpPr>
          <p:nvPr/>
        </p:nvCxnSpPr>
        <p:spPr>
          <a:xfrm flipH="1">
            <a:off x="3248779" y="4949156"/>
            <a:ext cx="1059" cy="413283"/>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36EE36-349D-3942-9F75-2CB8C9436460}"/>
              </a:ext>
            </a:extLst>
          </p:cNvPr>
          <p:cNvCxnSpPr>
            <a:cxnSpLocks/>
          </p:cNvCxnSpPr>
          <p:nvPr/>
        </p:nvCxnSpPr>
        <p:spPr>
          <a:xfrm>
            <a:off x="1548455" y="4949156"/>
            <a:ext cx="554" cy="413283"/>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Rounded Corners 2">
            <a:extLst>
              <a:ext uri="{FF2B5EF4-FFF2-40B4-BE49-F238E27FC236}">
                <a16:creationId xmlns:a16="http://schemas.microsoft.com/office/drawing/2014/main" id="{EB7979A5-549B-0F4F-842D-C3711805D7AC}"/>
              </a:ext>
            </a:extLst>
          </p:cNvPr>
          <p:cNvSpPr/>
          <p:nvPr/>
        </p:nvSpPr>
        <p:spPr>
          <a:xfrm>
            <a:off x="7824385" y="478146"/>
            <a:ext cx="3600000" cy="2654604"/>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p>
          <a:p>
            <a:pPr algn="ctr"/>
            <a:endParaRPr lang="en-US" dirty="0"/>
          </a:p>
          <a:p>
            <a:pPr algn="ctr"/>
            <a:r>
              <a:rPr lang="en-US" sz="2800" dirty="0"/>
              <a:t>CI development</a:t>
            </a:r>
          </a:p>
          <a:p>
            <a:pPr algn="ctr"/>
            <a:r>
              <a:rPr lang="en-US" sz="2400" dirty="0"/>
              <a:t>Jenkins/GitHub/GitLab/…</a:t>
            </a:r>
          </a:p>
        </p:txBody>
      </p:sp>
      <p:cxnSp>
        <p:nvCxnSpPr>
          <p:cNvPr id="128" name="Straight Arrow Connector 127">
            <a:extLst>
              <a:ext uri="{FF2B5EF4-FFF2-40B4-BE49-F238E27FC236}">
                <a16:creationId xmlns:a16="http://schemas.microsoft.com/office/drawing/2014/main" id="{351E371A-643F-074E-B39D-756AE2D733F4}"/>
              </a:ext>
            </a:extLst>
          </p:cNvPr>
          <p:cNvCxnSpPr>
            <a:cxnSpLocks/>
          </p:cNvCxnSpPr>
          <p:nvPr/>
        </p:nvCxnSpPr>
        <p:spPr>
          <a:xfrm>
            <a:off x="7099003" y="4204846"/>
            <a:ext cx="0" cy="216401"/>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95C623E-7334-CC4E-B896-BF9BF4EBC636}"/>
              </a:ext>
            </a:extLst>
          </p:cNvPr>
          <p:cNvCxnSpPr>
            <a:cxnSpLocks/>
            <a:stCxn id="11" idx="3"/>
            <a:endCxn id="85" idx="1"/>
          </p:cNvCxnSpPr>
          <p:nvPr/>
        </p:nvCxnSpPr>
        <p:spPr>
          <a:xfrm>
            <a:off x="7818118" y="5157439"/>
            <a:ext cx="285455" cy="0"/>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BB7E833-199F-0C42-AEAA-22909262BDC4}"/>
              </a:ext>
            </a:extLst>
          </p:cNvPr>
          <p:cNvCxnSpPr>
            <a:cxnSpLocks/>
            <a:stCxn id="85" idx="3"/>
            <a:endCxn id="97" idx="1"/>
          </p:cNvCxnSpPr>
          <p:nvPr/>
        </p:nvCxnSpPr>
        <p:spPr>
          <a:xfrm>
            <a:off x="9534783" y="5157439"/>
            <a:ext cx="285455" cy="0"/>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9112E929-50FD-7E46-BD8F-59BE6651B229}"/>
              </a:ext>
            </a:extLst>
          </p:cNvPr>
          <p:cNvPicPr>
            <a:picLocks noChangeAspect="1"/>
          </p:cNvPicPr>
          <p:nvPr/>
        </p:nvPicPr>
        <p:blipFill>
          <a:blip r:embed="rId3"/>
          <a:stretch>
            <a:fillRect/>
          </a:stretch>
        </p:blipFill>
        <p:spPr>
          <a:xfrm>
            <a:off x="4341704" y="853233"/>
            <a:ext cx="1186135" cy="1042361"/>
          </a:xfrm>
          <a:prstGeom prst="rect">
            <a:avLst/>
          </a:prstGeom>
        </p:spPr>
      </p:pic>
      <p:sp>
        <p:nvSpPr>
          <p:cNvPr id="148" name="Rectangle 147">
            <a:extLst>
              <a:ext uri="{FF2B5EF4-FFF2-40B4-BE49-F238E27FC236}">
                <a16:creationId xmlns:a16="http://schemas.microsoft.com/office/drawing/2014/main" id="{2B05360A-3713-6A4E-AA1E-0ED5AD6BDA95}"/>
              </a:ext>
            </a:extLst>
          </p:cNvPr>
          <p:cNvSpPr/>
          <p:nvPr/>
        </p:nvSpPr>
        <p:spPr>
          <a:xfrm>
            <a:off x="8073613" y="652585"/>
            <a:ext cx="3060000" cy="3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9" name="Freeform 26">
            <a:extLst>
              <a:ext uri="{FF2B5EF4-FFF2-40B4-BE49-F238E27FC236}">
                <a16:creationId xmlns:a16="http://schemas.microsoft.com/office/drawing/2014/main" id="{99E14652-A8B8-9B4E-B88C-EB70E7F5CEFF}"/>
              </a:ext>
            </a:extLst>
          </p:cNvPr>
          <p:cNvSpPr/>
          <p:nvPr/>
        </p:nvSpPr>
        <p:spPr>
          <a:xfrm>
            <a:off x="7993849" y="571851"/>
            <a:ext cx="3214869" cy="471885"/>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45201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2842 w 1430409"/>
              <a:gd name="connsiteY4" fmla="*/ 159303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9303 h 717102"/>
              <a:gd name="connsiteX0" fmla="*/ 131546 w 1434429"/>
              <a:gd name="connsiteY0" fmla="*/ 0 h 717102"/>
              <a:gd name="connsiteX1" fmla="*/ 1434429 w 1434429"/>
              <a:gd name="connsiteY1" fmla="*/ 0 h 717102"/>
              <a:gd name="connsiteX2" fmla="*/ 1434429 w 1434429"/>
              <a:gd name="connsiteY2" fmla="*/ 717102 h 717102"/>
              <a:gd name="connsiteX3" fmla="*/ 4020 w 1434429"/>
              <a:gd name="connsiteY3" fmla="*/ 717102 h 717102"/>
              <a:gd name="connsiteX4" fmla="*/ 0 w 1434429"/>
              <a:gd name="connsiteY4" fmla="*/ 141748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0526 h 717102"/>
              <a:gd name="connsiteX0" fmla="*/ 131546 w 1434429"/>
              <a:gd name="connsiteY0" fmla="*/ 0 h 717102"/>
              <a:gd name="connsiteX1" fmla="*/ 1434429 w 1434429"/>
              <a:gd name="connsiteY1" fmla="*/ 0 h 717102"/>
              <a:gd name="connsiteX2" fmla="*/ 1434429 w 1434429"/>
              <a:gd name="connsiteY2" fmla="*/ 717102 h 717102"/>
              <a:gd name="connsiteX3" fmla="*/ 4020 w 1434429"/>
              <a:gd name="connsiteY3" fmla="*/ 717102 h 717102"/>
              <a:gd name="connsiteX4" fmla="*/ 0 w 1434429"/>
              <a:gd name="connsiteY4" fmla="*/ 150526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 name="connsiteX0" fmla="*/ 75532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 name="connsiteX0" fmla="*/ 54992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998" h="717102">
                <a:moveTo>
                  <a:pt x="54992" y="0"/>
                </a:moveTo>
                <a:lnTo>
                  <a:pt x="1430998" y="0"/>
                </a:lnTo>
                <a:lnTo>
                  <a:pt x="1430998" y="717102"/>
                </a:lnTo>
                <a:lnTo>
                  <a:pt x="589" y="717102"/>
                </a:lnTo>
                <a:cubicBezTo>
                  <a:pt x="589" y="525635"/>
                  <a:pt x="0" y="346382"/>
                  <a:pt x="0" y="154915"/>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Test Automation</a:t>
            </a:r>
          </a:p>
        </p:txBody>
      </p:sp>
      <p:sp>
        <p:nvSpPr>
          <p:cNvPr id="150" name="Freeform 16">
            <a:extLst>
              <a:ext uri="{FF2B5EF4-FFF2-40B4-BE49-F238E27FC236}">
                <a16:creationId xmlns:a16="http://schemas.microsoft.com/office/drawing/2014/main" id="{3538F1AC-84DC-7F43-91B9-E9AD7E72CD3A}"/>
              </a:ext>
            </a:extLst>
          </p:cNvPr>
          <p:cNvSpPr/>
          <p:nvPr/>
        </p:nvSpPr>
        <p:spPr>
          <a:xfrm rot="5400000" flipV="1">
            <a:off x="7937589" y="511483"/>
            <a:ext cx="113485" cy="113485"/>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Rectangle 73">
            <a:extLst>
              <a:ext uri="{FF2B5EF4-FFF2-40B4-BE49-F238E27FC236}">
                <a16:creationId xmlns:a16="http://schemas.microsoft.com/office/drawing/2014/main" id="{BCC1788A-428B-449D-B69E-734606A7DE40}"/>
              </a:ext>
            </a:extLst>
          </p:cNvPr>
          <p:cNvSpPr/>
          <p:nvPr/>
        </p:nvSpPr>
        <p:spPr>
          <a:xfrm>
            <a:off x="8027849" y="1991622"/>
            <a:ext cx="2892485"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b="1"/>
              <a:t>Cloud Service with:</a:t>
            </a:r>
          </a:p>
          <a:p>
            <a:pPr marL="285750" indent="-285750">
              <a:buFont typeface="Arial" panose="020B0604020202020204" pitchFamily="34" charset="0"/>
              <a:buChar char="•"/>
            </a:pPr>
            <a:r>
              <a:rPr lang="en-US" sz="1400"/>
              <a:t>Arm Virtual Hardware</a:t>
            </a:r>
          </a:p>
          <a:p>
            <a:pPr marL="285750" indent="-285750">
              <a:buFont typeface="Arial" panose="020B0604020202020204" pitchFamily="34" charset="0"/>
              <a:buChar char="•"/>
            </a:pPr>
            <a:r>
              <a:rPr lang="en-US" sz="1400"/>
              <a:t>Virtual development boards</a:t>
            </a:r>
          </a:p>
        </p:txBody>
      </p:sp>
      <p:sp>
        <p:nvSpPr>
          <p:cNvPr id="79" name="Rectangle 78">
            <a:extLst>
              <a:ext uri="{FF2B5EF4-FFF2-40B4-BE49-F238E27FC236}">
                <a16:creationId xmlns:a16="http://schemas.microsoft.com/office/drawing/2014/main" id="{7B8DDB39-DF8F-4912-8D4B-199F16937E1A}"/>
              </a:ext>
            </a:extLst>
          </p:cNvPr>
          <p:cNvSpPr/>
          <p:nvPr/>
        </p:nvSpPr>
        <p:spPr>
          <a:xfrm>
            <a:off x="900217" y="1991622"/>
            <a:ext cx="3060000"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b="1" dirty="0"/>
              <a:t>Keil MDK with:</a:t>
            </a:r>
          </a:p>
          <a:p>
            <a:pPr marL="285750" indent="-285750">
              <a:buFont typeface="Arial" panose="020B0604020202020204" pitchFamily="34" charset="0"/>
              <a:buChar char="•"/>
            </a:pPr>
            <a:r>
              <a:rPr lang="en-US" sz="1400" dirty="0"/>
              <a:t>Interactive Debug and Trace Views</a:t>
            </a:r>
          </a:p>
          <a:p>
            <a:pPr marL="285750" indent="-285750">
              <a:buFont typeface="Arial" panose="020B0604020202020204" pitchFamily="34" charset="0"/>
              <a:buChar char="•"/>
            </a:pPr>
            <a:r>
              <a:rPr lang="en-US" sz="1400" dirty="0"/>
              <a:t>Arm Compiler</a:t>
            </a:r>
          </a:p>
          <a:p>
            <a:pPr marL="285750" indent="-285750">
              <a:buFont typeface="Arial" panose="020B0604020202020204" pitchFamily="34" charset="0"/>
              <a:buChar char="•"/>
            </a:pPr>
            <a:r>
              <a:rPr lang="en-US" sz="1400" dirty="0"/>
              <a:t>Arm Virtual Hardware</a:t>
            </a:r>
          </a:p>
        </p:txBody>
      </p:sp>
      <p:sp>
        <p:nvSpPr>
          <p:cNvPr id="2" name="Arrow: Bent-Up 1">
            <a:extLst>
              <a:ext uri="{FF2B5EF4-FFF2-40B4-BE49-F238E27FC236}">
                <a16:creationId xmlns:a16="http://schemas.microsoft.com/office/drawing/2014/main" id="{6C164BAD-C763-47FA-AE4F-C6EBE6D60517}"/>
              </a:ext>
            </a:extLst>
          </p:cNvPr>
          <p:cNvSpPr/>
          <p:nvPr/>
        </p:nvSpPr>
        <p:spPr>
          <a:xfrm flipV="1">
            <a:off x="4207212" y="2244216"/>
            <a:ext cx="989940" cy="1042361"/>
          </a:xfrm>
          <a:prstGeom prst="bentUpArrow">
            <a:avLst>
              <a:gd name="adj1" fmla="val 25000"/>
              <a:gd name="adj2" fmla="val 25402"/>
              <a:gd name="adj3" fmla="val 25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400"/>
          </a:p>
        </p:txBody>
      </p:sp>
      <p:sp>
        <p:nvSpPr>
          <p:cNvPr id="72" name="Arrow: Bent-Up 71">
            <a:extLst>
              <a:ext uri="{FF2B5EF4-FFF2-40B4-BE49-F238E27FC236}">
                <a16:creationId xmlns:a16="http://schemas.microsoft.com/office/drawing/2014/main" id="{8DD559BB-885A-4940-B94B-F62696EE9B82}"/>
              </a:ext>
            </a:extLst>
          </p:cNvPr>
          <p:cNvSpPr/>
          <p:nvPr/>
        </p:nvSpPr>
        <p:spPr>
          <a:xfrm flipH="1" flipV="1">
            <a:off x="6838422" y="2245836"/>
            <a:ext cx="989940" cy="1042361"/>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text, clipart, vector graphics, light&#10;&#10;Description automatically generated">
            <a:extLst>
              <a:ext uri="{FF2B5EF4-FFF2-40B4-BE49-F238E27FC236}">
                <a16:creationId xmlns:a16="http://schemas.microsoft.com/office/drawing/2014/main" id="{E0C63B63-8969-472D-ABAC-60F397C3CF1B}"/>
              </a:ext>
            </a:extLst>
          </p:cNvPr>
          <p:cNvPicPr>
            <a:picLocks noChangeAspect="1"/>
          </p:cNvPicPr>
          <p:nvPr/>
        </p:nvPicPr>
        <p:blipFill>
          <a:blip r:embed="rId4"/>
          <a:stretch>
            <a:fillRect/>
          </a:stretch>
        </p:blipFill>
        <p:spPr>
          <a:xfrm>
            <a:off x="6707764" y="853233"/>
            <a:ext cx="920576" cy="920576"/>
          </a:xfrm>
          <a:prstGeom prst="rect">
            <a:avLst/>
          </a:prstGeom>
        </p:spPr>
      </p:pic>
    </p:spTree>
    <p:extLst>
      <p:ext uri="{BB962C8B-B14F-4D97-AF65-F5344CB8AC3E}">
        <p14:creationId xmlns:p14="http://schemas.microsoft.com/office/powerpoint/2010/main" val="329368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Rounded Corners 73">
            <a:extLst>
              <a:ext uri="{FF2B5EF4-FFF2-40B4-BE49-F238E27FC236}">
                <a16:creationId xmlns:a16="http://schemas.microsoft.com/office/drawing/2014/main" id="{4DD7BE48-C7B4-4E0D-B6F5-01B378FDADF7}"/>
              </a:ext>
            </a:extLst>
          </p:cNvPr>
          <p:cNvSpPr/>
          <p:nvPr/>
        </p:nvSpPr>
        <p:spPr>
          <a:xfrm>
            <a:off x="4935595" y="1590149"/>
            <a:ext cx="5305368" cy="1316965"/>
          </a:xfrm>
          <a:prstGeom prst="roundRect">
            <a:avLst>
              <a:gd name="adj" fmla="val 1467"/>
            </a:avLst>
          </a:prstGeom>
          <a:noFill/>
          <a:ln w="19050">
            <a:solidFill>
              <a:srgbClr val="002B4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pic>
        <p:nvPicPr>
          <p:cNvPr id="49" name="Picture 4" descr="Image result for typing icon">
            <a:extLst>
              <a:ext uri="{FF2B5EF4-FFF2-40B4-BE49-F238E27FC236}">
                <a16:creationId xmlns:a16="http://schemas.microsoft.com/office/drawing/2014/main" id="{EB16FBFE-F864-479F-884C-416AB13946F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47842" y="2447625"/>
            <a:ext cx="1273212" cy="1273212"/>
          </a:xfrm>
          <a:prstGeom prst="rect">
            <a:avLst/>
          </a:prstGeom>
          <a:solidFill>
            <a:schemeClr val="bg1"/>
          </a:solidFill>
        </p:spPr>
      </p:pic>
      <p:sp>
        <p:nvSpPr>
          <p:cNvPr id="66" name="Rectangle: Rounded Corners 65">
            <a:extLst>
              <a:ext uri="{FF2B5EF4-FFF2-40B4-BE49-F238E27FC236}">
                <a16:creationId xmlns:a16="http://schemas.microsoft.com/office/drawing/2014/main" id="{7ED14286-FAE0-40A8-BB99-3D4B08E3B8C7}"/>
              </a:ext>
            </a:extLst>
          </p:cNvPr>
          <p:cNvSpPr/>
          <p:nvPr/>
        </p:nvSpPr>
        <p:spPr>
          <a:xfrm>
            <a:off x="2698083" y="1748017"/>
            <a:ext cx="1228515" cy="74699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Repository</a:t>
            </a:r>
          </a:p>
        </p:txBody>
      </p:sp>
      <p:sp>
        <p:nvSpPr>
          <p:cNvPr id="75" name="TextBox 74">
            <a:extLst>
              <a:ext uri="{FF2B5EF4-FFF2-40B4-BE49-F238E27FC236}">
                <a16:creationId xmlns:a16="http://schemas.microsoft.com/office/drawing/2014/main" id="{962EE36E-A9B2-4B08-B767-7622C25AE15F}"/>
              </a:ext>
            </a:extLst>
          </p:cNvPr>
          <p:cNvSpPr txBox="1"/>
          <p:nvPr/>
        </p:nvSpPr>
        <p:spPr>
          <a:xfrm>
            <a:off x="4821982" y="2624896"/>
            <a:ext cx="1507476"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CI Pipeline</a:t>
            </a:r>
          </a:p>
        </p:txBody>
      </p:sp>
      <p:pic>
        <p:nvPicPr>
          <p:cNvPr id="77" name="Picture 76">
            <a:extLst>
              <a:ext uri="{FF2B5EF4-FFF2-40B4-BE49-F238E27FC236}">
                <a16:creationId xmlns:a16="http://schemas.microsoft.com/office/drawing/2014/main" id="{ECCA8917-770A-48C5-B121-E7BC298314CD}"/>
              </a:ext>
            </a:extLst>
          </p:cNvPr>
          <p:cNvPicPr>
            <a:picLocks noChangeAspect="1"/>
          </p:cNvPicPr>
          <p:nvPr/>
        </p:nvPicPr>
        <p:blipFill>
          <a:blip r:embed="rId4"/>
          <a:stretch>
            <a:fillRect/>
          </a:stretch>
        </p:blipFill>
        <p:spPr>
          <a:xfrm>
            <a:off x="5138617" y="1025265"/>
            <a:ext cx="510661" cy="536493"/>
          </a:xfrm>
          <a:prstGeom prst="rect">
            <a:avLst/>
          </a:prstGeom>
        </p:spPr>
      </p:pic>
      <p:sp>
        <p:nvSpPr>
          <p:cNvPr id="83" name="TextBox 82">
            <a:extLst>
              <a:ext uri="{FF2B5EF4-FFF2-40B4-BE49-F238E27FC236}">
                <a16:creationId xmlns:a16="http://schemas.microsoft.com/office/drawing/2014/main" id="{CA0CB3E5-601F-4448-8C48-E5698751A43E}"/>
              </a:ext>
            </a:extLst>
          </p:cNvPr>
          <p:cNvSpPr txBox="1"/>
          <p:nvPr/>
        </p:nvSpPr>
        <p:spPr>
          <a:xfrm>
            <a:off x="1165823" y="1758844"/>
            <a:ext cx="1412410"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Code update</a:t>
            </a:r>
          </a:p>
        </p:txBody>
      </p:sp>
      <p:cxnSp>
        <p:nvCxnSpPr>
          <p:cNvPr id="84" name="Connector: Elbow 67">
            <a:extLst>
              <a:ext uri="{FF2B5EF4-FFF2-40B4-BE49-F238E27FC236}">
                <a16:creationId xmlns:a16="http://schemas.microsoft.com/office/drawing/2014/main" id="{560E88FD-6185-4B02-9019-FD6AC964E5A5}"/>
              </a:ext>
            </a:extLst>
          </p:cNvPr>
          <p:cNvCxnSpPr>
            <a:cxnSpLocks/>
          </p:cNvCxnSpPr>
          <p:nvPr/>
        </p:nvCxnSpPr>
        <p:spPr>
          <a:xfrm rot="5400000" flipH="1" flipV="1">
            <a:off x="1740985" y="1541233"/>
            <a:ext cx="304204" cy="1461731"/>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8D7A857-680E-46BC-BE81-FA957AA4EB5C}"/>
              </a:ext>
            </a:extLst>
          </p:cNvPr>
          <p:cNvSpPr txBox="1"/>
          <p:nvPr/>
        </p:nvSpPr>
        <p:spPr>
          <a:xfrm>
            <a:off x="3970468" y="1753121"/>
            <a:ext cx="921920"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Start CI</a:t>
            </a:r>
          </a:p>
        </p:txBody>
      </p:sp>
      <p:cxnSp>
        <p:nvCxnSpPr>
          <p:cNvPr id="91" name="Connector: Elbow 67">
            <a:extLst>
              <a:ext uri="{FF2B5EF4-FFF2-40B4-BE49-F238E27FC236}">
                <a16:creationId xmlns:a16="http://schemas.microsoft.com/office/drawing/2014/main" id="{E02F5243-42AB-42F6-A793-D6AC01DC8BCE}"/>
              </a:ext>
            </a:extLst>
          </p:cNvPr>
          <p:cNvCxnSpPr>
            <a:cxnSpLocks/>
          </p:cNvCxnSpPr>
          <p:nvPr/>
        </p:nvCxnSpPr>
        <p:spPr>
          <a:xfrm>
            <a:off x="3994794" y="2092288"/>
            <a:ext cx="82718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AutoShape 4">
            <a:extLst>
              <a:ext uri="{FF2B5EF4-FFF2-40B4-BE49-F238E27FC236}">
                <a16:creationId xmlns:a16="http://schemas.microsoft.com/office/drawing/2014/main" id="{D6021673-1082-49E1-8855-F8AF88937087}"/>
              </a:ext>
            </a:extLst>
          </p:cNvPr>
          <p:cNvSpPr>
            <a:spLocks noChangeAspect="1" noChangeArrowheads="1"/>
          </p:cNvSpPr>
          <p:nvPr/>
        </p:nvSpPr>
        <p:spPr bwMode="auto">
          <a:xfrm>
            <a:off x="5518430" y="128534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2" name="Rectangle: Rounded Corners 91">
            <a:extLst>
              <a:ext uri="{FF2B5EF4-FFF2-40B4-BE49-F238E27FC236}">
                <a16:creationId xmlns:a16="http://schemas.microsoft.com/office/drawing/2014/main" id="{95985936-72C9-4617-87AC-F85E8E0E3CF9}"/>
              </a:ext>
            </a:extLst>
          </p:cNvPr>
          <p:cNvSpPr/>
          <p:nvPr/>
        </p:nvSpPr>
        <p:spPr>
          <a:xfrm>
            <a:off x="5138617" y="1753122"/>
            <a:ext cx="1228515" cy="74699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p>
        </p:txBody>
      </p:sp>
      <p:cxnSp>
        <p:nvCxnSpPr>
          <p:cNvPr id="94" name="Straight Arrow Connector 93">
            <a:extLst>
              <a:ext uri="{FF2B5EF4-FFF2-40B4-BE49-F238E27FC236}">
                <a16:creationId xmlns:a16="http://schemas.microsoft.com/office/drawing/2014/main" id="{9CF2530F-8A5A-4684-9F71-E47E14D15BB5}"/>
              </a:ext>
            </a:extLst>
          </p:cNvPr>
          <p:cNvCxnSpPr>
            <a:cxnSpLocks/>
          </p:cNvCxnSpPr>
          <p:nvPr/>
        </p:nvCxnSpPr>
        <p:spPr>
          <a:xfrm>
            <a:off x="6410338" y="2092288"/>
            <a:ext cx="522786" cy="19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54C3D6FB-0357-4AAA-AAEA-E2366DC0CFD6}"/>
              </a:ext>
            </a:extLst>
          </p:cNvPr>
          <p:cNvSpPr/>
          <p:nvPr/>
        </p:nvSpPr>
        <p:spPr>
          <a:xfrm>
            <a:off x="6965514" y="1745271"/>
            <a:ext cx="1228515" cy="75484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cxnSp>
        <p:nvCxnSpPr>
          <p:cNvPr id="97" name="Straight Arrow Connector 96">
            <a:extLst>
              <a:ext uri="{FF2B5EF4-FFF2-40B4-BE49-F238E27FC236}">
                <a16:creationId xmlns:a16="http://schemas.microsoft.com/office/drawing/2014/main" id="{39CB2D46-A3AD-4C15-B698-315FF3E36A43}"/>
              </a:ext>
            </a:extLst>
          </p:cNvPr>
          <p:cNvCxnSpPr>
            <a:cxnSpLocks/>
          </p:cNvCxnSpPr>
          <p:nvPr/>
        </p:nvCxnSpPr>
        <p:spPr>
          <a:xfrm>
            <a:off x="8260005" y="2108612"/>
            <a:ext cx="522786" cy="19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FDE26E54-3264-4D3E-B1D7-A2818B9C1D64}"/>
              </a:ext>
            </a:extLst>
          </p:cNvPr>
          <p:cNvSpPr/>
          <p:nvPr/>
        </p:nvSpPr>
        <p:spPr>
          <a:xfrm>
            <a:off x="8830788" y="1744981"/>
            <a:ext cx="1228515" cy="7500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99" name="TextBox 98">
            <a:extLst>
              <a:ext uri="{FF2B5EF4-FFF2-40B4-BE49-F238E27FC236}">
                <a16:creationId xmlns:a16="http://schemas.microsoft.com/office/drawing/2014/main" id="{C2DFBB97-3A73-4AA0-8AE1-D06A8AA53D77}"/>
              </a:ext>
            </a:extLst>
          </p:cNvPr>
          <p:cNvSpPr txBox="1"/>
          <p:nvPr/>
        </p:nvSpPr>
        <p:spPr>
          <a:xfrm>
            <a:off x="5575721" y="1143704"/>
            <a:ext cx="2818121" cy="208519"/>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900" b="1" dirty="0">
                <a:solidFill>
                  <a:srgbClr val="333E48"/>
                </a:solidFill>
                <a:latin typeface="Lato" panose="020F0502020204030203" pitchFamily="34" charset="0"/>
                <a:ea typeface="+mn-ea"/>
              </a:rPr>
              <a:t>Arm Virtual Hardware</a:t>
            </a:r>
          </a:p>
        </p:txBody>
      </p:sp>
      <p:cxnSp>
        <p:nvCxnSpPr>
          <p:cNvPr id="105" name="Connector: Elbow 67">
            <a:extLst>
              <a:ext uri="{FF2B5EF4-FFF2-40B4-BE49-F238E27FC236}">
                <a16:creationId xmlns:a16="http://schemas.microsoft.com/office/drawing/2014/main" id="{5CBBEBBF-028A-4E20-99FE-C6B014D38EB0}"/>
              </a:ext>
            </a:extLst>
          </p:cNvPr>
          <p:cNvCxnSpPr>
            <a:cxnSpLocks/>
          </p:cNvCxnSpPr>
          <p:nvPr/>
        </p:nvCxnSpPr>
        <p:spPr>
          <a:xfrm rot="10800000">
            <a:off x="3548772" y="2511416"/>
            <a:ext cx="5945149" cy="1024740"/>
          </a:xfrm>
          <a:prstGeom prst="bentConnector3">
            <a:avLst>
              <a:gd name="adj1" fmla="val 10000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C1DDEA7-A496-4574-B216-17970B65D055}"/>
              </a:ext>
            </a:extLst>
          </p:cNvPr>
          <p:cNvCxnSpPr>
            <a:cxnSpLocks/>
          </p:cNvCxnSpPr>
          <p:nvPr/>
        </p:nvCxnSpPr>
        <p:spPr>
          <a:xfrm flipH="1">
            <a:off x="9493919" y="2495014"/>
            <a:ext cx="720" cy="1041143"/>
          </a:xfrm>
          <a:prstGeom prst="straightConnector1">
            <a:avLst/>
          </a:prstGeom>
          <a:ln w="28575">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DA9E666-A8B7-401E-A6E2-AFBBBE3E5F5F}"/>
              </a:ext>
            </a:extLst>
          </p:cNvPr>
          <p:cNvSpPr txBox="1"/>
          <p:nvPr/>
        </p:nvSpPr>
        <p:spPr>
          <a:xfrm>
            <a:off x="6410339" y="3259174"/>
            <a:ext cx="1596391"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Return CI results</a:t>
            </a:r>
          </a:p>
        </p:txBody>
      </p:sp>
      <p:cxnSp>
        <p:nvCxnSpPr>
          <p:cNvPr id="128" name="Connector: Elbow 67">
            <a:extLst>
              <a:ext uri="{FF2B5EF4-FFF2-40B4-BE49-F238E27FC236}">
                <a16:creationId xmlns:a16="http://schemas.microsoft.com/office/drawing/2014/main" id="{D6C84574-00F2-4E34-9EC6-E6834A2D21F7}"/>
              </a:ext>
            </a:extLst>
          </p:cNvPr>
          <p:cNvCxnSpPr>
            <a:cxnSpLocks/>
          </p:cNvCxnSpPr>
          <p:nvPr/>
        </p:nvCxnSpPr>
        <p:spPr>
          <a:xfrm rot="10800000" flipV="1">
            <a:off x="1472248" y="2540000"/>
            <a:ext cx="1596390" cy="1008004"/>
          </a:xfrm>
          <a:prstGeom prst="bentConnector3">
            <a:avLst>
              <a:gd name="adj1" fmla="val 278"/>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BB74153-F5C5-4325-8376-0B700DCA5AD7}"/>
              </a:ext>
            </a:extLst>
          </p:cNvPr>
          <p:cNvSpPr txBox="1"/>
          <p:nvPr/>
        </p:nvSpPr>
        <p:spPr>
          <a:xfrm>
            <a:off x="1471529" y="3226856"/>
            <a:ext cx="1485989"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Obtain CI results</a:t>
            </a:r>
          </a:p>
        </p:txBody>
      </p:sp>
      <p:pic>
        <p:nvPicPr>
          <p:cNvPr id="1032" name="Picture 8" descr="GitHub Logo, history, meaning, symbol, PNG">
            <a:extLst>
              <a:ext uri="{FF2B5EF4-FFF2-40B4-BE49-F238E27FC236}">
                <a16:creationId xmlns:a16="http://schemas.microsoft.com/office/drawing/2014/main" id="{8343E6DF-BC61-4A89-BB44-A19C28DB8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4765" y="939172"/>
            <a:ext cx="1097891" cy="61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55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Rounded Corners 73">
            <a:extLst>
              <a:ext uri="{FF2B5EF4-FFF2-40B4-BE49-F238E27FC236}">
                <a16:creationId xmlns:a16="http://schemas.microsoft.com/office/drawing/2014/main" id="{4DD7BE48-C7B4-4E0D-B6F5-01B378FDADF7}"/>
              </a:ext>
            </a:extLst>
          </p:cNvPr>
          <p:cNvSpPr/>
          <p:nvPr/>
        </p:nvSpPr>
        <p:spPr>
          <a:xfrm>
            <a:off x="6662795" y="1647299"/>
            <a:ext cx="5305368" cy="1316965"/>
          </a:xfrm>
          <a:prstGeom prst="roundRect">
            <a:avLst>
              <a:gd name="adj" fmla="val 1467"/>
            </a:avLst>
          </a:prstGeom>
          <a:noFill/>
          <a:ln w="19050">
            <a:solidFill>
              <a:srgbClr val="002B4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pic>
        <p:nvPicPr>
          <p:cNvPr id="49" name="Picture 4" descr="Image result for typing icon">
            <a:extLst>
              <a:ext uri="{FF2B5EF4-FFF2-40B4-BE49-F238E27FC236}">
                <a16:creationId xmlns:a16="http://schemas.microsoft.com/office/drawing/2014/main" id="{EB16FBFE-F864-479F-884C-416AB13946F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462518" y="2705625"/>
            <a:ext cx="1273212" cy="1273212"/>
          </a:xfrm>
          <a:prstGeom prst="rect">
            <a:avLst/>
          </a:prstGeom>
          <a:solidFill>
            <a:schemeClr val="bg1"/>
          </a:solidFill>
        </p:spPr>
      </p:pic>
      <p:sp>
        <p:nvSpPr>
          <p:cNvPr id="66" name="Rectangle: Rounded Corners 65">
            <a:extLst>
              <a:ext uri="{FF2B5EF4-FFF2-40B4-BE49-F238E27FC236}">
                <a16:creationId xmlns:a16="http://schemas.microsoft.com/office/drawing/2014/main" id="{7ED14286-FAE0-40A8-BB99-3D4B08E3B8C7}"/>
              </a:ext>
            </a:extLst>
          </p:cNvPr>
          <p:cNvSpPr/>
          <p:nvPr/>
        </p:nvSpPr>
        <p:spPr>
          <a:xfrm>
            <a:off x="4425283" y="1805167"/>
            <a:ext cx="1228515" cy="74699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Repository</a:t>
            </a:r>
          </a:p>
        </p:txBody>
      </p:sp>
      <p:sp>
        <p:nvSpPr>
          <p:cNvPr id="75" name="TextBox 74">
            <a:extLst>
              <a:ext uri="{FF2B5EF4-FFF2-40B4-BE49-F238E27FC236}">
                <a16:creationId xmlns:a16="http://schemas.microsoft.com/office/drawing/2014/main" id="{962EE36E-A9B2-4B08-B767-7622C25AE15F}"/>
              </a:ext>
            </a:extLst>
          </p:cNvPr>
          <p:cNvSpPr txBox="1"/>
          <p:nvPr/>
        </p:nvSpPr>
        <p:spPr>
          <a:xfrm>
            <a:off x="6549182" y="2682046"/>
            <a:ext cx="1507476"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CI Pipeline</a:t>
            </a:r>
          </a:p>
        </p:txBody>
      </p:sp>
      <p:pic>
        <p:nvPicPr>
          <p:cNvPr id="77" name="Picture 76">
            <a:extLst>
              <a:ext uri="{FF2B5EF4-FFF2-40B4-BE49-F238E27FC236}">
                <a16:creationId xmlns:a16="http://schemas.microsoft.com/office/drawing/2014/main" id="{ECCA8917-770A-48C5-B121-E7BC298314CD}"/>
              </a:ext>
            </a:extLst>
          </p:cNvPr>
          <p:cNvPicPr>
            <a:picLocks noChangeAspect="1"/>
          </p:cNvPicPr>
          <p:nvPr/>
        </p:nvPicPr>
        <p:blipFill>
          <a:blip r:embed="rId4"/>
          <a:stretch>
            <a:fillRect/>
          </a:stretch>
        </p:blipFill>
        <p:spPr>
          <a:xfrm>
            <a:off x="6865817" y="1082415"/>
            <a:ext cx="510661" cy="536493"/>
          </a:xfrm>
          <a:prstGeom prst="rect">
            <a:avLst/>
          </a:prstGeom>
        </p:spPr>
      </p:pic>
      <p:sp>
        <p:nvSpPr>
          <p:cNvPr id="83" name="TextBox 82">
            <a:extLst>
              <a:ext uri="{FF2B5EF4-FFF2-40B4-BE49-F238E27FC236}">
                <a16:creationId xmlns:a16="http://schemas.microsoft.com/office/drawing/2014/main" id="{CA0CB3E5-601F-4448-8C48-E5698751A43E}"/>
              </a:ext>
            </a:extLst>
          </p:cNvPr>
          <p:cNvSpPr txBox="1"/>
          <p:nvPr/>
        </p:nvSpPr>
        <p:spPr>
          <a:xfrm>
            <a:off x="2893023" y="1815994"/>
            <a:ext cx="1412410"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Code update</a:t>
            </a:r>
          </a:p>
        </p:txBody>
      </p:sp>
      <p:cxnSp>
        <p:nvCxnSpPr>
          <p:cNvPr id="84" name="Connector: Elbow 67">
            <a:extLst>
              <a:ext uri="{FF2B5EF4-FFF2-40B4-BE49-F238E27FC236}">
                <a16:creationId xmlns:a16="http://schemas.microsoft.com/office/drawing/2014/main" id="{560E88FD-6185-4B02-9019-FD6AC964E5A5}"/>
              </a:ext>
            </a:extLst>
          </p:cNvPr>
          <p:cNvCxnSpPr>
            <a:cxnSpLocks/>
            <a:stCxn id="49" idx="0"/>
          </p:cNvCxnSpPr>
          <p:nvPr/>
        </p:nvCxnSpPr>
        <p:spPr>
          <a:xfrm rot="5400000" flipH="1" flipV="1">
            <a:off x="3460319" y="1815954"/>
            <a:ext cx="528476" cy="1250867"/>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8D7A857-680E-46BC-BE81-FA957AA4EB5C}"/>
              </a:ext>
            </a:extLst>
          </p:cNvPr>
          <p:cNvSpPr txBox="1"/>
          <p:nvPr/>
        </p:nvSpPr>
        <p:spPr>
          <a:xfrm>
            <a:off x="5697668" y="1810271"/>
            <a:ext cx="921920"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Start CI</a:t>
            </a:r>
          </a:p>
        </p:txBody>
      </p:sp>
      <p:cxnSp>
        <p:nvCxnSpPr>
          <p:cNvPr id="91" name="Connector: Elbow 67">
            <a:extLst>
              <a:ext uri="{FF2B5EF4-FFF2-40B4-BE49-F238E27FC236}">
                <a16:creationId xmlns:a16="http://schemas.microsoft.com/office/drawing/2014/main" id="{E02F5243-42AB-42F6-A793-D6AC01DC8BCE}"/>
              </a:ext>
            </a:extLst>
          </p:cNvPr>
          <p:cNvCxnSpPr>
            <a:cxnSpLocks/>
          </p:cNvCxnSpPr>
          <p:nvPr/>
        </p:nvCxnSpPr>
        <p:spPr>
          <a:xfrm>
            <a:off x="5721994" y="2149438"/>
            <a:ext cx="82718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AutoShape 4">
            <a:extLst>
              <a:ext uri="{FF2B5EF4-FFF2-40B4-BE49-F238E27FC236}">
                <a16:creationId xmlns:a16="http://schemas.microsoft.com/office/drawing/2014/main" id="{D6021673-1082-49E1-8855-F8AF88937087}"/>
              </a:ext>
            </a:extLst>
          </p:cNvPr>
          <p:cNvSpPr>
            <a:spLocks noChangeAspect="1" noChangeArrowheads="1"/>
          </p:cNvSpPr>
          <p:nvPr/>
        </p:nvSpPr>
        <p:spPr bwMode="auto">
          <a:xfrm>
            <a:off x="7245630" y="13424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2" name="Rectangle: Rounded Corners 91">
            <a:extLst>
              <a:ext uri="{FF2B5EF4-FFF2-40B4-BE49-F238E27FC236}">
                <a16:creationId xmlns:a16="http://schemas.microsoft.com/office/drawing/2014/main" id="{95985936-72C9-4617-87AC-F85E8E0E3CF9}"/>
              </a:ext>
            </a:extLst>
          </p:cNvPr>
          <p:cNvSpPr/>
          <p:nvPr/>
        </p:nvSpPr>
        <p:spPr>
          <a:xfrm>
            <a:off x="6865817" y="1810272"/>
            <a:ext cx="1228515" cy="74699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p>
        </p:txBody>
      </p:sp>
      <p:cxnSp>
        <p:nvCxnSpPr>
          <p:cNvPr id="94" name="Straight Arrow Connector 93">
            <a:extLst>
              <a:ext uri="{FF2B5EF4-FFF2-40B4-BE49-F238E27FC236}">
                <a16:creationId xmlns:a16="http://schemas.microsoft.com/office/drawing/2014/main" id="{9CF2530F-8A5A-4684-9F71-E47E14D15BB5}"/>
              </a:ext>
            </a:extLst>
          </p:cNvPr>
          <p:cNvCxnSpPr>
            <a:cxnSpLocks/>
          </p:cNvCxnSpPr>
          <p:nvPr/>
        </p:nvCxnSpPr>
        <p:spPr>
          <a:xfrm>
            <a:off x="8137538" y="2149438"/>
            <a:ext cx="522786" cy="19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54C3D6FB-0357-4AAA-AAEA-E2366DC0CFD6}"/>
              </a:ext>
            </a:extLst>
          </p:cNvPr>
          <p:cNvSpPr/>
          <p:nvPr/>
        </p:nvSpPr>
        <p:spPr>
          <a:xfrm>
            <a:off x="8692714" y="1802421"/>
            <a:ext cx="1228515" cy="75484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cxnSp>
        <p:nvCxnSpPr>
          <p:cNvPr id="97" name="Straight Arrow Connector 96">
            <a:extLst>
              <a:ext uri="{FF2B5EF4-FFF2-40B4-BE49-F238E27FC236}">
                <a16:creationId xmlns:a16="http://schemas.microsoft.com/office/drawing/2014/main" id="{39CB2D46-A3AD-4C15-B698-315FF3E36A43}"/>
              </a:ext>
            </a:extLst>
          </p:cNvPr>
          <p:cNvCxnSpPr>
            <a:cxnSpLocks/>
          </p:cNvCxnSpPr>
          <p:nvPr/>
        </p:nvCxnSpPr>
        <p:spPr>
          <a:xfrm>
            <a:off x="9987205" y="2165762"/>
            <a:ext cx="522786" cy="19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FDE26E54-3264-4D3E-B1D7-A2818B9C1D64}"/>
              </a:ext>
            </a:extLst>
          </p:cNvPr>
          <p:cNvSpPr/>
          <p:nvPr/>
        </p:nvSpPr>
        <p:spPr>
          <a:xfrm>
            <a:off x="10557988" y="1802131"/>
            <a:ext cx="1228515" cy="7500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99" name="TextBox 98">
            <a:extLst>
              <a:ext uri="{FF2B5EF4-FFF2-40B4-BE49-F238E27FC236}">
                <a16:creationId xmlns:a16="http://schemas.microsoft.com/office/drawing/2014/main" id="{C2DFBB97-3A73-4AA0-8AE1-D06A8AA53D77}"/>
              </a:ext>
            </a:extLst>
          </p:cNvPr>
          <p:cNvSpPr txBox="1"/>
          <p:nvPr/>
        </p:nvSpPr>
        <p:spPr>
          <a:xfrm>
            <a:off x="7046363" y="1182306"/>
            <a:ext cx="4229044" cy="205762"/>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b="1" dirty="0">
                <a:solidFill>
                  <a:srgbClr val="333E48"/>
                </a:solidFill>
                <a:latin typeface="Lato" panose="020F0502020204030203" pitchFamily="34" charset="0"/>
                <a:ea typeface="+mn-ea"/>
              </a:rPr>
              <a:t>Arm Virtual Hardware Infrastructure</a:t>
            </a:r>
          </a:p>
        </p:txBody>
      </p:sp>
      <p:cxnSp>
        <p:nvCxnSpPr>
          <p:cNvPr id="105" name="Connector: Elbow 67">
            <a:extLst>
              <a:ext uri="{FF2B5EF4-FFF2-40B4-BE49-F238E27FC236}">
                <a16:creationId xmlns:a16="http://schemas.microsoft.com/office/drawing/2014/main" id="{5CBBEBBF-028A-4E20-99FE-C6B014D38EB0}"/>
              </a:ext>
            </a:extLst>
          </p:cNvPr>
          <p:cNvCxnSpPr>
            <a:cxnSpLocks/>
          </p:cNvCxnSpPr>
          <p:nvPr/>
        </p:nvCxnSpPr>
        <p:spPr>
          <a:xfrm rot="10800000">
            <a:off x="5035620" y="2647190"/>
            <a:ext cx="6185506" cy="946116"/>
          </a:xfrm>
          <a:prstGeom prst="bentConnector3">
            <a:avLst>
              <a:gd name="adj1" fmla="val 99985"/>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C1DDEA7-A496-4574-B216-17970B65D055}"/>
              </a:ext>
            </a:extLst>
          </p:cNvPr>
          <p:cNvCxnSpPr>
            <a:cxnSpLocks/>
          </p:cNvCxnSpPr>
          <p:nvPr/>
        </p:nvCxnSpPr>
        <p:spPr>
          <a:xfrm flipH="1">
            <a:off x="11221119" y="2552164"/>
            <a:ext cx="720" cy="1041143"/>
          </a:xfrm>
          <a:prstGeom prst="straightConnector1">
            <a:avLst/>
          </a:prstGeom>
          <a:ln w="28575">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DA9E666-A8B7-401E-A6E2-AFBBBE3E5F5F}"/>
              </a:ext>
            </a:extLst>
          </p:cNvPr>
          <p:cNvSpPr txBox="1"/>
          <p:nvPr/>
        </p:nvSpPr>
        <p:spPr>
          <a:xfrm>
            <a:off x="5524756" y="3342231"/>
            <a:ext cx="1596391"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Return CI results</a:t>
            </a:r>
          </a:p>
        </p:txBody>
      </p:sp>
      <p:sp>
        <p:nvSpPr>
          <p:cNvPr id="31" name="Rectangle: Rounded Corners 30">
            <a:extLst>
              <a:ext uri="{FF2B5EF4-FFF2-40B4-BE49-F238E27FC236}">
                <a16:creationId xmlns:a16="http://schemas.microsoft.com/office/drawing/2014/main" id="{613F11E8-3E80-6558-735F-E97DCACBA653}"/>
              </a:ext>
            </a:extLst>
          </p:cNvPr>
          <p:cNvSpPr/>
          <p:nvPr/>
        </p:nvSpPr>
        <p:spPr>
          <a:xfrm>
            <a:off x="631215" y="2504775"/>
            <a:ext cx="1422224" cy="94145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development &amp; debug</a:t>
            </a:r>
          </a:p>
        </p:txBody>
      </p:sp>
      <p:cxnSp>
        <p:nvCxnSpPr>
          <p:cNvPr id="32" name="Connector: Elbow 67">
            <a:extLst>
              <a:ext uri="{FF2B5EF4-FFF2-40B4-BE49-F238E27FC236}">
                <a16:creationId xmlns:a16="http://schemas.microsoft.com/office/drawing/2014/main" id="{B53A8258-1610-2C16-7837-C719435E3D79}"/>
              </a:ext>
            </a:extLst>
          </p:cNvPr>
          <p:cNvCxnSpPr>
            <a:cxnSpLocks/>
          </p:cNvCxnSpPr>
          <p:nvPr/>
        </p:nvCxnSpPr>
        <p:spPr>
          <a:xfrm flipH="1">
            <a:off x="2101864" y="3133387"/>
            <a:ext cx="614706" cy="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Icon, qr code&#10;&#10;Description automatically generated">
            <a:extLst>
              <a:ext uri="{FF2B5EF4-FFF2-40B4-BE49-F238E27FC236}">
                <a16:creationId xmlns:a16="http://schemas.microsoft.com/office/drawing/2014/main" id="{D5D0C6DB-5976-AA26-019D-2AF7DE87B15F}"/>
              </a:ext>
            </a:extLst>
          </p:cNvPr>
          <p:cNvPicPr>
            <a:picLocks noChangeAspect="1"/>
          </p:cNvPicPr>
          <p:nvPr/>
        </p:nvPicPr>
        <p:blipFill>
          <a:blip r:embed="rId5"/>
          <a:stretch>
            <a:fillRect/>
          </a:stretch>
        </p:blipFill>
        <p:spPr>
          <a:xfrm>
            <a:off x="1473930" y="3555794"/>
            <a:ext cx="648489" cy="653402"/>
          </a:xfrm>
          <a:prstGeom prst="rect">
            <a:avLst/>
          </a:prstGeom>
        </p:spPr>
      </p:pic>
      <p:pic>
        <p:nvPicPr>
          <p:cNvPr id="40" name="Picture 39">
            <a:extLst>
              <a:ext uri="{FF2B5EF4-FFF2-40B4-BE49-F238E27FC236}">
                <a16:creationId xmlns:a16="http://schemas.microsoft.com/office/drawing/2014/main" id="{3197E86B-9CB0-DABD-4207-CB7F8516066E}"/>
              </a:ext>
            </a:extLst>
          </p:cNvPr>
          <p:cNvPicPr>
            <a:picLocks noChangeAspect="1"/>
          </p:cNvPicPr>
          <p:nvPr/>
        </p:nvPicPr>
        <p:blipFill>
          <a:blip r:embed="rId4"/>
          <a:stretch>
            <a:fillRect/>
          </a:stretch>
        </p:blipFill>
        <p:spPr>
          <a:xfrm>
            <a:off x="566592" y="3568778"/>
            <a:ext cx="761814" cy="800350"/>
          </a:xfrm>
          <a:prstGeom prst="rect">
            <a:avLst/>
          </a:prstGeom>
        </p:spPr>
      </p:pic>
      <p:sp>
        <p:nvSpPr>
          <p:cNvPr id="44" name="TextBox 43">
            <a:extLst>
              <a:ext uri="{FF2B5EF4-FFF2-40B4-BE49-F238E27FC236}">
                <a16:creationId xmlns:a16="http://schemas.microsoft.com/office/drawing/2014/main" id="{B2149280-09F5-CCC7-FB6B-9550C4319296}"/>
              </a:ext>
            </a:extLst>
          </p:cNvPr>
          <p:cNvSpPr txBox="1"/>
          <p:nvPr/>
        </p:nvSpPr>
        <p:spPr>
          <a:xfrm>
            <a:off x="566592" y="4430895"/>
            <a:ext cx="726067" cy="413190"/>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FVP</a:t>
            </a:r>
            <a:br>
              <a:rPr lang="en-US" sz="1600" dirty="0">
                <a:solidFill>
                  <a:schemeClr val="tx2"/>
                </a:solidFill>
                <a:latin typeface="+mn-lt"/>
                <a:ea typeface="+mn-ea"/>
              </a:rPr>
            </a:br>
            <a:r>
              <a:rPr lang="en-US" sz="1600" dirty="0">
                <a:solidFill>
                  <a:schemeClr val="tx2"/>
                </a:solidFill>
                <a:latin typeface="+mn-lt"/>
                <a:ea typeface="+mn-ea"/>
              </a:rPr>
              <a:t>models</a:t>
            </a:r>
          </a:p>
        </p:txBody>
      </p:sp>
      <p:sp>
        <p:nvSpPr>
          <p:cNvPr id="45" name="TextBox 44">
            <a:extLst>
              <a:ext uri="{FF2B5EF4-FFF2-40B4-BE49-F238E27FC236}">
                <a16:creationId xmlns:a16="http://schemas.microsoft.com/office/drawing/2014/main" id="{DD666257-3190-3766-815F-00EAC9BAC3BC}"/>
              </a:ext>
            </a:extLst>
          </p:cNvPr>
          <p:cNvSpPr txBox="1"/>
          <p:nvPr/>
        </p:nvSpPr>
        <p:spPr>
          <a:xfrm>
            <a:off x="1234288" y="4425007"/>
            <a:ext cx="1127772" cy="413190"/>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Hardware</a:t>
            </a:r>
            <a:br>
              <a:rPr lang="en-US" sz="1600" dirty="0">
                <a:solidFill>
                  <a:schemeClr val="tx2"/>
                </a:solidFill>
                <a:latin typeface="+mn-lt"/>
                <a:ea typeface="+mn-ea"/>
              </a:rPr>
            </a:br>
            <a:r>
              <a:rPr lang="en-US" sz="1600" dirty="0">
                <a:solidFill>
                  <a:schemeClr val="tx2"/>
                </a:solidFill>
                <a:latin typeface="+mn-lt"/>
                <a:ea typeface="+mn-ea"/>
              </a:rPr>
              <a:t>boards</a:t>
            </a:r>
          </a:p>
        </p:txBody>
      </p:sp>
      <p:cxnSp>
        <p:nvCxnSpPr>
          <p:cNvPr id="54" name="Connector: Elbow 67">
            <a:extLst>
              <a:ext uri="{FF2B5EF4-FFF2-40B4-BE49-F238E27FC236}">
                <a16:creationId xmlns:a16="http://schemas.microsoft.com/office/drawing/2014/main" id="{BD6D2F98-9106-E4A1-36A7-00409DD0E6A8}"/>
              </a:ext>
            </a:extLst>
          </p:cNvPr>
          <p:cNvCxnSpPr>
            <a:cxnSpLocks/>
          </p:cNvCxnSpPr>
          <p:nvPr/>
        </p:nvCxnSpPr>
        <p:spPr>
          <a:xfrm flipH="1">
            <a:off x="3637865" y="3593307"/>
            <a:ext cx="162558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3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2514C0D-9B1C-4E0E-930B-252FDB02053D}"/>
              </a:ext>
            </a:extLst>
          </p:cNvPr>
          <p:cNvSpPr>
            <a:spLocks noGrp="1"/>
          </p:cNvSpPr>
          <p:nvPr>
            <p:ph type="title"/>
          </p:nvPr>
        </p:nvSpPr>
        <p:spPr/>
        <p:txBody>
          <a:bodyPr/>
          <a:lstStyle/>
          <a:p>
            <a:r>
              <a:rPr lang="en-US"/>
              <a:t>Current Docker Container</a:t>
            </a:r>
            <a:endParaRPr lang="en-GB"/>
          </a:p>
        </p:txBody>
      </p:sp>
      <p:sp>
        <p:nvSpPr>
          <p:cNvPr id="11" name="Text Placeholder 10">
            <a:extLst>
              <a:ext uri="{FF2B5EF4-FFF2-40B4-BE49-F238E27FC236}">
                <a16:creationId xmlns:a16="http://schemas.microsoft.com/office/drawing/2014/main" id="{9CB35A73-80AC-4DD9-BBF5-CC49076C6FBA}"/>
              </a:ext>
            </a:extLst>
          </p:cNvPr>
          <p:cNvSpPr>
            <a:spLocks noGrp="1"/>
          </p:cNvSpPr>
          <p:nvPr>
            <p:ph type="body" sz="quarter" idx="13"/>
          </p:nvPr>
        </p:nvSpPr>
        <p:spPr/>
        <p:txBody>
          <a:bodyPr/>
          <a:lstStyle/>
          <a:p>
            <a:r>
              <a:rPr lang="en-GB" sz="1400">
                <a:hlinkClick r:id="rId2"/>
              </a:rPr>
              <a:t>https://community.arm.com/developer/tools-software/tools/b/tools-software-ides-blog/posts/infrastructure-for-continuous-integration-tests</a:t>
            </a:r>
            <a:endParaRPr lang="en-GB" sz="1400"/>
          </a:p>
        </p:txBody>
      </p:sp>
      <p:sp>
        <p:nvSpPr>
          <p:cNvPr id="10" name="Content Placeholder 9">
            <a:extLst>
              <a:ext uri="{FF2B5EF4-FFF2-40B4-BE49-F238E27FC236}">
                <a16:creationId xmlns:a16="http://schemas.microsoft.com/office/drawing/2014/main" id="{619718D8-A026-4725-8E3A-F8AA72371DCB}"/>
              </a:ext>
            </a:extLst>
          </p:cNvPr>
          <p:cNvSpPr>
            <a:spLocks noGrp="1"/>
          </p:cNvSpPr>
          <p:nvPr>
            <p:ph idx="1"/>
          </p:nvPr>
        </p:nvSpPr>
        <p:spPr/>
        <p:txBody>
          <a:bodyPr/>
          <a:lstStyle/>
          <a:p>
            <a:r>
              <a:rPr lang="en-US"/>
              <a:t>Content </a:t>
            </a:r>
            <a:r>
              <a:rPr lang="en-US">
                <a:hlinkClick r:id="rId3"/>
              </a:rPr>
              <a:t>https://hub.docker.com/r/armswdev/cmsis_tools_m55</a:t>
            </a:r>
            <a:endParaRPr lang="en-US"/>
          </a:p>
          <a:p>
            <a:pPr lvl="1"/>
            <a:r>
              <a:rPr lang="en-US"/>
              <a:t>GCC, AC6, FVP Corstone-300 (Cortex-M55), CMSIS pack</a:t>
            </a:r>
          </a:p>
          <a:p>
            <a:pPr lvl="1"/>
            <a:endParaRPr lang="en-US"/>
          </a:p>
          <a:p>
            <a:r>
              <a:rPr lang="en-US"/>
              <a:t>Improvement potential</a:t>
            </a:r>
          </a:p>
          <a:p>
            <a:pPr lvl="1"/>
            <a:r>
              <a:rPr lang="en-US"/>
              <a:t>Better integration to </a:t>
            </a:r>
            <a:r>
              <a:rPr lang="en-US" err="1"/>
              <a:t>github</a:t>
            </a:r>
            <a:r>
              <a:rPr lang="en-US"/>
              <a:t> flows</a:t>
            </a:r>
          </a:p>
          <a:p>
            <a:pPr lvl="1"/>
            <a:r>
              <a:rPr lang="en-US"/>
              <a:t>Event Recorder for timing measurement</a:t>
            </a:r>
          </a:p>
          <a:p>
            <a:pPr lvl="1"/>
            <a:r>
              <a:rPr lang="en-US"/>
              <a:t>Ways to specify packs that are outside of the container</a:t>
            </a:r>
          </a:p>
          <a:p>
            <a:pPr lvl="1"/>
            <a:r>
              <a:rPr lang="en-US"/>
              <a:t>Ways to specify python scripts and simulation data that are outside of the container</a:t>
            </a:r>
          </a:p>
          <a:p>
            <a:pPr lvl="1"/>
            <a:r>
              <a:rPr lang="en-US"/>
              <a:t>Better examples that show real-world cases </a:t>
            </a:r>
          </a:p>
          <a:p>
            <a:pPr lvl="1"/>
            <a:endParaRPr lang="en-US"/>
          </a:p>
          <a:p>
            <a:r>
              <a:rPr lang="en-US"/>
              <a:t>Getting test results to the user</a:t>
            </a:r>
          </a:p>
          <a:p>
            <a:pPr lvl="1"/>
            <a:r>
              <a:rPr lang="en-US"/>
              <a:t>We need to simplify the way to get useful test results to the user (ideally to the persons that did the commit).</a:t>
            </a:r>
          </a:p>
          <a:p>
            <a:pPr lvl="1"/>
            <a:endParaRPr lang="en-US"/>
          </a:p>
          <a:p>
            <a:pPr lvl="1"/>
            <a:endParaRPr lang="en-US"/>
          </a:p>
          <a:p>
            <a:pPr lvl="1"/>
            <a:endParaRPr lang="en-GB"/>
          </a:p>
        </p:txBody>
      </p:sp>
    </p:spTree>
    <p:extLst>
      <p:ext uri="{BB962C8B-B14F-4D97-AF65-F5344CB8AC3E}">
        <p14:creationId xmlns:p14="http://schemas.microsoft.com/office/powerpoint/2010/main" val="379482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896C27-BCEB-47FA-A152-53894C0D22F2}"/>
              </a:ext>
            </a:extLst>
          </p:cNvPr>
          <p:cNvSpPr/>
          <p:nvPr/>
        </p:nvSpPr>
        <p:spPr>
          <a:xfrm>
            <a:off x="6972300" y="3044190"/>
            <a:ext cx="2891790" cy="198501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Cortex-M User Application</a:t>
            </a:r>
            <a:endParaRPr lang="en-GB">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a:t>FVP/FM Streaming Peripheral Extension</a:t>
            </a:r>
            <a:endParaRPr lang="en-GB"/>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r>
              <a:rPr lang="en-US"/>
              <a:t>First PoC implementation of Streaming Interface</a:t>
            </a:r>
            <a:endParaRPr lang="en-GB"/>
          </a:p>
        </p:txBody>
      </p:sp>
      <p:sp>
        <p:nvSpPr>
          <p:cNvPr id="6" name="Rectangle 5">
            <a:extLst>
              <a:ext uri="{FF2B5EF4-FFF2-40B4-BE49-F238E27FC236}">
                <a16:creationId xmlns:a16="http://schemas.microsoft.com/office/drawing/2014/main" id="{F9BFC041-21AB-46FA-9CE9-FBF2ED06AE71}"/>
              </a:ext>
            </a:extLst>
          </p:cNvPr>
          <p:cNvSpPr/>
          <p:nvPr/>
        </p:nvSpPr>
        <p:spPr>
          <a:xfrm>
            <a:off x="4250054" y="2076450"/>
            <a:ext cx="2493645" cy="1436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Corstone-300</a:t>
            </a:r>
            <a:br>
              <a:rPr lang="en-US" dirty="0"/>
            </a:br>
            <a:r>
              <a:rPr lang="en-US" dirty="0"/>
              <a:t>Model</a:t>
            </a:r>
            <a:endParaRPr lang="en-GB" dirty="0"/>
          </a:p>
        </p:txBody>
      </p:sp>
      <p:sp>
        <p:nvSpPr>
          <p:cNvPr id="7" name="Rectangle 6">
            <a:extLst>
              <a:ext uri="{FF2B5EF4-FFF2-40B4-BE49-F238E27FC236}">
                <a16:creationId xmlns:a16="http://schemas.microsoft.com/office/drawing/2014/main" id="{177C74EE-4661-4801-B146-BB383E0EAF9C}"/>
              </a:ext>
            </a:extLst>
          </p:cNvPr>
          <p:cNvSpPr/>
          <p:nvPr/>
        </p:nvSpPr>
        <p:spPr>
          <a:xfrm>
            <a:off x="4250054" y="3463290"/>
            <a:ext cx="2493645" cy="14363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Streaming Interface (VSI)</a:t>
            </a:r>
            <a:br>
              <a:rPr lang="en-US" dirty="0"/>
            </a:br>
            <a:r>
              <a:rPr lang="en-US" sz="1400" dirty="0">
                <a:ea typeface="+mn-lt"/>
                <a:cs typeface="+mn-lt"/>
              </a:rPr>
              <a:t>Peripheral with </a:t>
            </a:r>
            <a:br>
              <a:rPr lang="en-US" sz="1400" dirty="0">
                <a:ea typeface="+mn-lt"/>
                <a:cs typeface="+mn-lt"/>
              </a:rPr>
            </a:br>
            <a:r>
              <a:rPr lang="en-US" sz="1400" dirty="0">
                <a:ea typeface="+mn-lt"/>
                <a:cs typeface="+mn-lt"/>
              </a:rPr>
              <a:t>Register Interface</a:t>
            </a:r>
            <a:endParaRPr lang="en-US" dirty="0">
              <a:cs typeface="Calibri"/>
            </a:endParaRPr>
          </a:p>
        </p:txBody>
      </p:sp>
      <p:sp>
        <p:nvSpPr>
          <p:cNvPr id="9" name="Rectangle 8">
            <a:extLst>
              <a:ext uri="{FF2B5EF4-FFF2-40B4-BE49-F238E27FC236}">
                <a16:creationId xmlns:a16="http://schemas.microsoft.com/office/drawing/2014/main" id="{90A24D2A-66DF-4017-A0E1-6299C0B93081}"/>
              </a:ext>
            </a:extLst>
          </p:cNvPr>
          <p:cNvSpPr/>
          <p:nvPr/>
        </p:nvSpPr>
        <p:spPr>
          <a:xfrm>
            <a:off x="982663" y="3727450"/>
            <a:ext cx="3005137" cy="1079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test script</a:t>
            </a:r>
            <a:br>
              <a:rPr lang="en-US" dirty="0"/>
            </a:br>
            <a:r>
              <a:rPr lang="en-US" sz="1400" dirty="0"/>
              <a:t>Audio Streaming Interface</a:t>
            </a:r>
            <a:endParaRPr lang="en-GB" sz="1400" dirty="0"/>
          </a:p>
        </p:txBody>
      </p:sp>
      <p:cxnSp>
        <p:nvCxnSpPr>
          <p:cNvPr id="13" name="Straight Arrow Connector 12">
            <a:extLst>
              <a:ext uri="{FF2B5EF4-FFF2-40B4-BE49-F238E27FC236}">
                <a16:creationId xmlns:a16="http://schemas.microsoft.com/office/drawing/2014/main" id="{34BD0E31-CD13-4813-B799-FB67193EFDEC}"/>
              </a:ext>
            </a:extLst>
          </p:cNvPr>
          <p:cNvCxnSpPr>
            <a:cxnSpLocks/>
            <a:endCxn id="7" idx="1"/>
          </p:cNvCxnSpPr>
          <p:nvPr/>
        </p:nvCxnSpPr>
        <p:spPr>
          <a:xfrm>
            <a:off x="3977640" y="4177665"/>
            <a:ext cx="272414" cy="381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867ACA-CE25-4218-8ACB-50542875A9C9}"/>
              </a:ext>
            </a:extLst>
          </p:cNvPr>
          <p:cNvCxnSpPr>
            <a:cxnSpLocks/>
            <a:endCxn id="19" idx="1"/>
          </p:cNvCxnSpPr>
          <p:nvPr/>
        </p:nvCxnSpPr>
        <p:spPr>
          <a:xfrm flipV="1">
            <a:off x="6747510" y="4154805"/>
            <a:ext cx="354330" cy="381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CD6BC-D984-4EFE-95CF-AF8A8637DFA2}"/>
              </a:ext>
            </a:extLst>
          </p:cNvPr>
          <p:cNvSpPr/>
          <p:nvPr/>
        </p:nvSpPr>
        <p:spPr>
          <a:xfrm>
            <a:off x="7101840" y="3429000"/>
            <a:ext cx="1264920" cy="145161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a:t>
            </a:r>
            <a:br>
              <a:rPr lang="en-US" dirty="0"/>
            </a:br>
            <a:r>
              <a:rPr lang="en-US" dirty="0"/>
              <a:t>Input</a:t>
            </a:r>
            <a:br>
              <a:rPr lang="en-US" dirty="0"/>
            </a:br>
            <a:r>
              <a:rPr lang="en-US" sz="1400" dirty="0"/>
              <a:t>Peripheral Driver</a:t>
            </a:r>
            <a:endParaRPr lang="en-GB" dirty="0"/>
          </a:p>
        </p:txBody>
      </p:sp>
      <p:sp>
        <p:nvSpPr>
          <p:cNvPr id="20" name="Rectangle 19">
            <a:extLst>
              <a:ext uri="{FF2B5EF4-FFF2-40B4-BE49-F238E27FC236}">
                <a16:creationId xmlns:a16="http://schemas.microsoft.com/office/drawing/2014/main" id="{A0213FEA-CEFF-476F-8AFF-7E3EBF8665DF}"/>
              </a:ext>
            </a:extLst>
          </p:cNvPr>
          <p:cNvSpPr/>
          <p:nvPr/>
        </p:nvSpPr>
        <p:spPr>
          <a:xfrm>
            <a:off x="8522970" y="3429000"/>
            <a:ext cx="1264920" cy="144018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a:t>
            </a:r>
            <a:br>
              <a:rPr lang="en-US" dirty="0"/>
            </a:br>
            <a:r>
              <a:rPr lang="en-US" dirty="0"/>
              <a:t>under </a:t>
            </a:r>
            <a:br>
              <a:rPr lang="en-US" dirty="0"/>
            </a:br>
            <a:r>
              <a:rPr lang="en-US" dirty="0"/>
              <a:t>Test</a:t>
            </a:r>
            <a:endParaRPr lang="en-GB" dirty="0"/>
          </a:p>
        </p:txBody>
      </p:sp>
      <p:sp>
        <p:nvSpPr>
          <p:cNvPr id="26" name="TextBox 25">
            <a:extLst>
              <a:ext uri="{FF2B5EF4-FFF2-40B4-BE49-F238E27FC236}">
                <a16:creationId xmlns:a16="http://schemas.microsoft.com/office/drawing/2014/main" id="{8F2C8393-6F7E-4260-84A1-1576FEC45265}"/>
              </a:ext>
            </a:extLst>
          </p:cNvPr>
          <p:cNvSpPr txBox="1"/>
          <p:nvPr/>
        </p:nvSpPr>
        <p:spPr>
          <a:xfrm>
            <a:off x="6964680" y="5219700"/>
            <a:ext cx="3726180"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In an example we provide the same Audio Peripheral Driver API implemented on a real microcontroller</a:t>
            </a:r>
            <a:endParaRPr lang="en-GB" sz="1600" kern="1200" dirty="0">
              <a:solidFill>
                <a:schemeClr val="tx2"/>
              </a:solidFill>
              <a:latin typeface="+mn-lt"/>
              <a:ea typeface="+mn-ea"/>
              <a:cs typeface="+mn-cs"/>
            </a:endParaRPr>
          </a:p>
        </p:txBody>
      </p:sp>
      <p:sp>
        <p:nvSpPr>
          <p:cNvPr id="29" name="TextBox 28">
            <a:extLst>
              <a:ext uri="{FF2B5EF4-FFF2-40B4-BE49-F238E27FC236}">
                <a16:creationId xmlns:a16="http://schemas.microsoft.com/office/drawing/2014/main" id="{CCC374B9-185F-44EA-A687-EEEECC16710E}"/>
              </a:ext>
            </a:extLst>
          </p:cNvPr>
          <p:cNvSpPr txBox="1"/>
          <p:nvPr/>
        </p:nvSpPr>
        <p:spPr>
          <a:xfrm>
            <a:off x="6998970" y="2072640"/>
            <a:ext cx="3848100"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a:solidFill>
                  <a:schemeClr val="tx2"/>
                </a:solidFill>
                <a:latin typeface="+mn-lt"/>
                <a:ea typeface="+mn-ea"/>
              </a:rPr>
              <a:t>Also, the Cortex-M side implements a flexible streaming peripheral that can serve a wide range of use cases. Initially we show audio.</a:t>
            </a:r>
            <a:endParaRPr lang="en-GB" sz="1600" kern="1200" err="1">
              <a:solidFill>
                <a:schemeClr val="tx2"/>
              </a:solidFill>
              <a:latin typeface="+mn-lt"/>
              <a:ea typeface="+mn-ea"/>
              <a:cs typeface="+mn-cs"/>
            </a:endParaRPr>
          </a:p>
        </p:txBody>
      </p:sp>
      <p:sp>
        <p:nvSpPr>
          <p:cNvPr id="30" name="TextBox 29">
            <a:extLst>
              <a:ext uri="{FF2B5EF4-FFF2-40B4-BE49-F238E27FC236}">
                <a16:creationId xmlns:a16="http://schemas.microsoft.com/office/drawing/2014/main" id="{F2C090EB-0F4F-470A-BDEE-442EA792DF6D}"/>
              </a:ext>
            </a:extLst>
          </p:cNvPr>
          <p:cNvSpPr txBox="1"/>
          <p:nvPr/>
        </p:nvSpPr>
        <p:spPr>
          <a:xfrm>
            <a:off x="982663" y="2053590"/>
            <a:ext cx="3063557" cy="8863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The streaming peripheral is flexible and allows to implement a wide range of use cases. We show an audio interface in the first example.</a:t>
            </a:r>
            <a:endParaRPr lang="en-GB" sz="1600" kern="1200" dirty="0">
              <a:solidFill>
                <a:schemeClr val="tx2"/>
              </a:solidFill>
              <a:latin typeface="+mn-lt"/>
              <a:ea typeface="+mn-ea"/>
              <a:cs typeface="+mn-cs"/>
            </a:endParaRPr>
          </a:p>
        </p:txBody>
      </p:sp>
      <p:sp>
        <p:nvSpPr>
          <p:cNvPr id="21" name="TextBox 20">
            <a:extLst>
              <a:ext uri="{FF2B5EF4-FFF2-40B4-BE49-F238E27FC236}">
                <a16:creationId xmlns:a16="http://schemas.microsoft.com/office/drawing/2014/main" id="{ACE4B6C1-0BA9-4ED9-944F-7D461573A44C}"/>
              </a:ext>
            </a:extLst>
          </p:cNvPr>
          <p:cNvSpPr txBox="1"/>
          <p:nvPr/>
        </p:nvSpPr>
        <p:spPr>
          <a:xfrm>
            <a:off x="3692100" y="1586212"/>
            <a:ext cx="3848100" cy="2215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b="1" kern="1200" dirty="0">
                <a:solidFill>
                  <a:schemeClr val="tx2"/>
                </a:solidFill>
                <a:latin typeface="+mn-lt"/>
                <a:ea typeface="+mn-ea"/>
                <a:cs typeface="+mn-cs"/>
              </a:rPr>
              <a:t>FVP Implementation for Linux and Windows</a:t>
            </a:r>
            <a:endParaRPr lang="en-GB" sz="1600" b="1" kern="1200" dirty="0">
              <a:solidFill>
                <a:schemeClr val="tx2"/>
              </a:solidFill>
              <a:latin typeface="+mn-lt"/>
              <a:ea typeface="+mn-ea"/>
              <a:cs typeface="+mn-cs"/>
            </a:endParaRPr>
          </a:p>
        </p:txBody>
      </p:sp>
      <p:cxnSp>
        <p:nvCxnSpPr>
          <p:cNvPr id="5" name="Straight Arrow Connector 4">
            <a:extLst>
              <a:ext uri="{FF2B5EF4-FFF2-40B4-BE49-F238E27FC236}">
                <a16:creationId xmlns:a16="http://schemas.microsoft.com/office/drawing/2014/main" id="{773C34B5-705B-4B48-AF8B-DD66ED9414BC}"/>
              </a:ext>
            </a:extLst>
          </p:cNvPr>
          <p:cNvCxnSpPr>
            <a:cxnSpLocks/>
          </p:cNvCxnSpPr>
          <p:nvPr/>
        </p:nvCxnSpPr>
        <p:spPr>
          <a:xfrm flipV="1">
            <a:off x="2476977" y="4801870"/>
            <a:ext cx="0" cy="4328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 name="Flowchart: Document 3">
            <a:extLst>
              <a:ext uri="{FF2B5EF4-FFF2-40B4-BE49-F238E27FC236}">
                <a16:creationId xmlns:a16="http://schemas.microsoft.com/office/drawing/2014/main" id="{C968E714-5FB7-4FED-BB6F-374760979964}"/>
              </a:ext>
            </a:extLst>
          </p:cNvPr>
          <p:cNvSpPr/>
          <p:nvPr/>
        </p:nvSpPr>
        <p:spPr>
          <a:xfrm>
            <a:off x="1758950" y="5207000"/>
            <a:ext cx="1441450" cy="958850"/>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file</a:t>
            </a:r>
            <a:br>
              <a:rPr lang="en-US" dirty="0"/>
            </a:br>
            <a:r>
              <a:rPr lang="en-US" sz="1400" dirty="0"/>
              <a:t>‘test.wav’</a:t>
            </a:r>
            <a:endParaRPr lang="en-GB" dirty="0"/>
          </a:p>
        </p:txBody>
      </p:sp>
    </p:spTree>
    <p:extLst>
      <p:ext uri="{BB962C8B-B14F-4D97-AF65-F5344CB8AC3E}">
        <p14:creationId xmlns:p14="http://schemas.microsoft.com/office/powerpoint/2010/main" val="1993355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a:t>Audio Driver</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endParaRPr lang="en-US"/>
          </a:p>
          <a:p>
            <a:endParaRPr lang="en-US"/>
          </a:p>
        </p:txBody>
      </p:sp>
      <p:sp>
        <p:nvSpPr>
          <p:cNvPr id="5" name="Rectangle 4">
            <a:extLst>
              <a:ext uri="{FF2B5EF4-FFF2-40B4-BE49-F238E27FC236}">
                <a16:creationId xmlns:a16="http://schemas.microsoft.com/office/drawing/2014/main" id="{806A0EFE-F812-4D71-B793-E31444DF0E59}"/>
              </a:ext>
            </a:extLst>
          </p:cNvPr>
          <p:cNvSpPr/>
          <p:nvPr/>
        </p:nvSpPr>
        <p:spPr>
          <a:xfrm>
            <a:off x="6417137" y="2159044"/>
            <a:ext cx="924910" cy="27309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9F100FA-51B5-4DE5-BA2A-FF1F15E0422F}"/>
              </a:ext>
            </a:extLst>
          </p:cNvPr>
          <p:cNvSpPr txBox="1"/>
          <p:nvPr/>
        </p:nvSpPr>
        <p:spPr>
          <a:xfrm>
            <a:off x="6421399" y="2159331"/>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#0</a:t>
            </a:r>
            <a:endParaRPr lang="en-GB" sz="2100" kern="1200" err="1">
              <a:solidFill>
                <a:schemeClr val="tx2"/>
              </a:solidFill>
              <a:latin typeface="+mn-lt"/>
              <a:ea typeface="+mn-ea"/>
              <a:cs typeface="+mn-cs"/>
            </a:endParaRPr>
          </a:p>
        </p:txBody>
      </p:sp>
      <p:sp>
        <p:nvSpPr>
          <p:cNvPr id="9" name="TextBox 8">
            <a:extLst>
              <a:ext uri="{FF2B5EF4-FFF2-40B4-BE49-F238E27FC236}">
                <a16:creationId xmlns:a16="http://schemas.microsoft.com/office/drawing/2014/main" id="{3FAC32E4-FE2D-4DCF-9627-549E82FCBCEB}"/>
              </a:ext>
            </a:extLst>
          </p:cNvPr>
          <p:cNvSpPr txBox="1"/>
          <p:nvPr/>
        </p:nvSpPr>
        <p:spPr>
          <a:xfrm>
            <a:off x="6417137" y="2330520"/>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#1</a:t>
            </a:r>
            <a:endParaRPr lang="en-GB" sz="2100" kern="1200" err="1">
              <a:solidFill>
                <a:schemeClr val="tx2"/>
              </a:solidFill>
              <a:latin typeface="+mn-lt"/>
              <a:ea typeface="+mn-ea"/>
              <a:cs typeface="+mn-cs"/>
            </a:endParaRPr>
          </a:p>
        </p:txBody>
      </p:sp>
      <p:sp>
        <p:nvSpPr>
          <p:cNvPr id="10" name="TextBox 9">
            <a:extLst>
              <a:ext uri="{FF2B5EF4-FFF2-40B4-BE49-F238E27FC236}">
                <a16:creationId xmlns:a16="http://schemas.microsoft.com/office/drawing/2014/main" id="{461DE0DE-CBA0-49A8-B485-6422F0D53355}"/>
              </a:ext>
            </a:extLst>
          </p:cNvPr>
          <p:cNvSpPr txBox="1"/>
          <p:nvPr/>
        </p:nvSpPr>
        <p:spPr>
          <a:xfrm>
            <a:off x="6419225" y="2495446"/>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#2</a:t>
            </a:r>
            <a:endParaRPr lang="en-GB" sz="2100" kern="1200" err="1">
              <a:solidFill>
                <a:schemeClr val="tx2"/>
              </a:solidFill>
              <a:latin typeface="+mn-lt"/>
              <a:ea typeface="+mn-ea"/>
              <a:cs typeface="+mn-cs"/>
            </a:endParaRPr>
          </a:p>
        </p:txBody>
      </p:sp>
      <p:sp>
        <p:nvSpPr>
          <p:cNvPr id="11" name="TextBox 10">
            <a:extLst>
              <a:ext uri="{FF2B5EF4-FFF2-40B4-BE49-F238E27FC236}">
                <a16:creationId xmlns:a16="http://schemas.microsoft.com/office/drawing/2014/main" id="{0314C939-35FB-450F-819F-6C3569E4DF32}"/>
              </a:ext>
            </a:extLst>
          </p:cNvPr>
          <p:cNvSpPr txBox="1"/>
          <p:nvPr/>
        </p:nvSpPr>
        <p:spPr>
          <a:xfrm>
            <a:off x="6421400" y="2660372"/>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#3</a:t>
            </a:r>
            <a:endParaRPr lang="en-GB" sz="2100" kern="1200" err="1">
              <a:solidFill>
                <a:schemeClr val="tx2"/>
              </a:solidFill>
              <a:latin typeface="+mn-lt"/>
              <a:ea typeface="+mn-ea"/>
              <a:cs typeface="+mn-cs"/>
            </a:endParaRPr>
          </a:p>
        </p:txBody>
      </p:sp>
      <p:sp>
        <p:nvSpPr>
          <p:cNvPr id="12" name="TextBox 11">
            <a:extLst>
              <a:ext uri="{FF2B5EF4-FFF2-40B4-BE49-F238E27FC236}">
                <a16:creationId xmlns:a16="http://schemas.microsoft.com/office/drawing/2014/main" id="{CD31F392-1F81-4CB9-9BD2-F861B3E0F513}"/>
              </a:ext>
            </a:extLst>
          </p:cNvPr>
          <p:cNvSpPr txBox="1"/>
          <p:nvPr/>
        </p:nvSpPr>
        <p:spPr>
          <a:xfrm>
            <a:off x="6422683" y="4727530"/>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#n-1</a:t>
            </a:r>
            <a:endParaRPr lang="en-GB" sz="2100" kern="1200" err="1">
              <a:solidFill>
                <a:schemeClr val="tx2"/>
              </a:solidFill>
              <a:latin typeface="+mn-lt"/>
              <a:ea typeface="+mn-ea"/>
              <a:cs typeface="+mn-cs"/>
            </a:endParaRPr>
          </a:p>
        </p:txBody>
      </p:sp>
      <p:sp>
        <p:nvSpPr>
          <p:cNvPr id="13" name="TextBox 12">
            <a:extLst>
              <a:ext uri="{FF2B5EF4-FFF2-40B4-BE49-F238E27FC236}">
                <a16:creationId xmlns:a16="http://schemas.microsoft.com/office/drawing/2014/main" id="{F7BF319A-9109-4BB0-B0E4-2D7FE90144BE}"/>
              </a:ext>
            </a:extLst>
          </p:cNvPr>
          <p:cNvSpPr txBox="1"/>
          <p:nvPr/>
        </p:nvSpPr>
        <p:spPr>
          <a:xfrm>
            <a:off x="6410156" y="4985722"/>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Block #0</a:t>
            </a:r>
            <a:endParaRPr lang="en-GB" sz="2100" kern="1200" err="1">
              <a:solidFill>
                <a:schemeClr val="tx2"/>
              </a:solidFill>
              <a:latin typeface="+mn-lt"/>
              <a:ea typeface="+mn-ea"/>
              <a:cs typeface="+mn-cs"/>
            </a:endParaRPr>
          </a:p>
        </p:txBody>
      </p:sp>
      <p:sp>
        <p:nvSpPr>
          <p:cNvPr id="14" name="Rectangle 13">
            <a:extLst>
              <a:ext uri="{FF2B5EF4-FFF2-40B4-BE49-F238E27FC236}">
                <a16:creationId xmlns:a16="http://schemas.microsoft.com/office/drawing/2014/main" id="{E9BAF1CE-19EE-4D5C-827B-E7393101BFA7}"/>
              </a:ext>
            </a:extLst>
          </p:cNvPr>
          <p:cNvSpPr/>
          <p:nvPr/>
        </p:nvSpPr>
        <p:spPr>
          <a:xfrm>
            <a:off x="7513298" y="2154150"/>
            <a:ext cx="924910" cy="27309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DAC9535-A5D9-4CDD-B0C7-331326B73F60}"/>
              </a:ext>
            </a:extLst>
          </p:cNvPr>
          <p:cNvSpPr txBox="1"/>
          <p:nvPr/>
        </p:nvSpPr>
        <p:spPr>
          <a:xfrm>
            <a:off x="7511210" y="2154437"/>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#0</a:t>
            </a:r>
            <a:endParaRPr lang="en-GB" sz="2100" kern="1200" err="1">
              <a:solidFill>
                <a:schemeClr val="tx2"/>
              </a:solidFill>
              <a:latin typeface="+mn-lt"/>
              <a:ea typeface="+mn-ea"/>
              <a:cs typeface="+mn-cs"/>
            </a:endParaRPr>
          </a:p>
        </p:txBody>
      </p:sp>
      <p:sp>
        <p:nvSpPr>
          <p:cNvPr id="16" name="TextBox 15">
            <a:extLst>
              <a:ext uri="{FF2B5EF4-FFF2-40B4-BE49-F238E27FC236}">
                <a16:creationId xmlns:a16="http://schemas.microsoft.com/office/drawing/2014/main" id="{6CB9C985-8E9F-4252-A85B-905E0C31107D}"/>
              </a:ext>
            </a:extLst>
          </p:cNvPr>
          <p:cNvSpPr txBox="1"/>
          <p:nvPr/>
        </p:nvSpPr>
        <p:spPr>
          <a:xfrm>
            <a:off x="7513298" y="2325626"/>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#1</a:t>
            </a:r>
            <a:endParaRPr lang="en-GB" sz="2100" kern="1200" err="1">
              <a:solidFill>
                <a:schemeClr val="tx2"/>
              </a:solidFill>
              <a:latin typeface="+mn-lt"/>
              <a:ea typeface="+mn-ea"/>
              <a:cs typeface="+mn-cs"/>
            </a:endParaRPr>
          </a:p>
        </p:txBody>
      </p:sp>
      <p:sp>
        <p:nvSpPr>
          <p:cNvPr id="17" name="TextBox 16">
            <a:extLst>
              <a:ext uri="{FF2B5EF4-FFF2-40B4-BE49-F238E27FC236}">
                <a16:creationId xmlns:a16="http://schemas.microsoft.com/office/drawing/2014/main" id="{711C40F5-A6DF-4008-8387-D9D5BF49AF6C}"/>
              </a:ext>
            </a:extLst>
          </p:cNvPr>
          <p:cNvSpPr txBox="1"/>
          <p:nvPr/>
        </p:nvSpPr>
        <p:spPr>
          <a:xfrm>
            <a:off x="7515386" y="2490552"/>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#2</a:t>
            </a:r>
            <a:endParaRPr lang="en-GB" sz="2100" kern="1200" err="1">
              <a:solidFill>
                <a:schemeClr val="tx2"/>
              </a:solidFill>
              <a:latin typeface="+mn-lt"/>
              <a:ea typeface="+mn-ea"/>
              <a:cs typeface="+mn-cs"/>
            </a:endParaRPr>
          </a:p>
        </p:txBody>
      </p:sp>
      <p:sp>
        <p:nvSpPr>
          <p:cNvPr id="18" name="TextBox 17">
            <a:extLst>
              <a:ext uri="{FF2B5EF4-FFF2-40B4-BE49-F238E27FC236}">
                <a16:creationId xmlns:a16="http://schemas.microsoft.com/office/drawing/2014/main" id="{5364205F-3CF3-42CC-B31D-D3D997CAAC1C}"/>
              </a:ext>
            </a:extLst>
          </p:cNvPr>
          <p:cNvSpPr txBox="1"/>
          <p:nvPr/>
        </p:nvSpPr>
        <p:spPr>
          <a:xfrm>
            <a:off x="7511211" y="2655478"/>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#3</a:t>
            </a:r>
            <a:endParaRPr lang="en-GB" sz="2100" kern="1200" err="1">
              <a:solidFill>
                <a:schemeClr val="tx2"/>
              </a:solidFill>
              <a:latin typeface="+mn-lt"/>
              <a:ea typeface="+mn-ea"/>
              <a:cs typeface="+mn-cs"/>
            </a:endParaRPr>
          </a:p>
        </p:txBody>
      </p:sp>
      <p:sp>
        <p:nvSpPr>
          <p:cNvPr id="19" name="TextBox 18">
            <a:extLst>
              <a:ext uri="{FF2B5EF4-FFF2-40B4-BE49-F238E27FC236}">
                <a16:creationId xmlns:a16="http://schemas.microsoft.com/office/drawing/2014/main" id="{DB3C2A63-FBAB-4277-AFD6-44230C4BF8DC}"/>
              </a:ext>
            </a:extLst>
          </p:cNvPr>
          <p:cNvSpPr txBox="1"/>
          <p:nvPr/>
        </p:nvSpPr>
        <p:spPr>
          <a:xfrm>
            <a:off x="7514684" y="4722636"/>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#n-1</a:t>
            </a:r>
            <a:endParaRPr lang="en-GB" sz="2100" kern="1200" err="1">
              <a:solidFill>
                <a:schemeClr val="tx2"/>
              </a:solidFill>
              <a:latin typeface="+mn-lt"/>
              <a:ea typeface="+mn-ea"/>
              <a:cs typeface="+mn-cs"/>
            </a:endParaRPr>
          </a:p>
        </p:txBody>
      </p:sp>
      <p:sp>
        <p:nvSpPr>
          <p:cNvPr id="20" name="TextBox 19">
            <a:extLst>
              <a:ext uri="{FF2B5EF4-FFF2-40B4-BE49-F238E27FC236}">
                <a16:creationId xmlns:a16="http://schemas.microsoft.com/office/drawing/2014/main" id="{81F43772-C2F4-4F05-BA7E-7BF544FAD02A}"/>
              </a:ext>
            </a:extLst>
          </p:cNvPr>
          <p:cNvSpPr txBox="1"/>
          <p:nvPr/>
        </p:nvSpPr>
        <p:spPr>
          <a:xfrm>
            <a:off x="7506317" y="4980828"/>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Block #1</a:t>
            </a:r>
            <a:endParaRPr lang="en-GB" sz="2100" kern="1200" err="1">
              <a:solidFill>
                <a:schemeClr val="tx2"/>
              </a:solidFill>
              <a:latin typeface="+mn-lt"/>
              <a:ea typeface="+mn-ea"/>
              <a:cs typeface="+mn-cs"/>
            </a:endParaRPr>
          </a:p>
        </p:txBody>
      </p:sp>
      <p:sp>
        <p:nvSpPr>
          <p:cNvPr id="21" name="Rectangle 20">
            <a:extLst>
              <a:ext uri="{FF2B5EF4-FFF2-40B4-BE49-F238E27FC236}">
                <a16:creationId xmlns:a16="http://schemas.microsoft.com/office/drawing/2014/main" id="{93F8A830-08BC-45B3-B70C-DA90A195011E}"/>
              </a:ext>
            </a:extLst>
          </p:cNvPr>
          <p:cNvSpPr/>
          <p:nvPr/>
        </p:nvSpPr>
        <p:spPr>
          <a:xfrm>
            <a:off x="8609459" y="2149256"/>
            <a:ext cx="924910" cy="27309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E4206D88-6DE4-45DF-A20E-328F7504EF97}"/>
              </a:ext>
            </a:extLst>
          </p:cNvPr>
          <p:cNvSpPr txBox="1"/>
          <p:nvPr/>
        </p:nvSpPr>
        <p:spPr>
          <a:xfrm>
            <a:off x="8613721" y="2149543"/>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#0</a:t>
            </a:r>
            <a:endParaRPr lang="en-GB" sz="2100" kern="1200" err="1">
              <a:solidFill>
                <a:schemeClr val="tx2"/>
              </a:solidFill>
              <a:latin typeface="+mn-lt"/>
              <a:ea typeface="+mn-ea"/>
              <a:cs typeface="+mn-cs"/>
            </a:endParaRPr>
          </a:p>
        </p:txBody>
      </p:sp>
      <p:sp>
        <p:nvSpPr>
          <p:cNvPr id="23" name="TextBox 22">
            <a:extLst>
              <a:ext uri="{FF2B5EF4-FFF2-40B4-BE49-F238E27FC236}">
                <a16:creationId xmlns:a16="http://schemas.microsoft.com/office/drawing/2014/main" id="{0304256A-898C-48A3-96CD-CDC90683103A}"/>
              </a:ext>
            </a:extLst>
          </p:cNvPr>
          <p:cNvSpPr txBox="1"/>
          <p:nvPr/>
        </p:nvSpPr>
        <p:spPr>
          <a:xfrm>
            <a:off x="8609459" y="2320732"/>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#1</a:t>
            </a:r>
            <a:endParaRPr lang="en-GB" sz="2100" kern="1200" err="1">
              <a:solidFill>
                <a:schemeClr val="tx2"/>
              </a:solidFill>
              <a:latin typeface="+mn-lt"/>
              <a:ea typeface="+mn-ea"/>
              <a:cs typeface="+mn-cs"/>
            </a:endParaRPr>
          </a:p>
        </p:txBody>
      </p:sp>
      <p:sp>
        <p:nvSpPr>
          <p:cNvPr id="24" name="TextBox 23">
            <a:extLst>
              <a:ext uri="{FF2B5EF4-FFF2-40B4-BE49-F238E27FC236}">
                <a16:creationId xmlns:a16="http://schemas.microsoft.com/office/drawing/2014/main" id="{10A7C41E-1370-4C90-95CA-439C0CAC4D5E}"/>
              </a:ext>
            </a:extLst>
          </p:cNvPr>
          <p:cNvSpPr txBox="1"/>
          <p:nvPr/>
        </p:nvSpPr>
        <p:spPr>
          <a:xfrm>
            <a:off x="8611547" y="2485658"/>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#2</a:t>
            </a:r>
            <a:endParaRPr lang="en-GB" sz="2100" kern="1200" err="1">
              <a:solidFill>
                <a:schemeClr val="tx2"/>
              </a:solidFill>
              <a:latin typeface="+mn-lt"/>
              <a:ea typeface="+mn-ea"/>
              <a:cs typeface="+mn-cs"/>
            </a:endParaRPr>
          </a:p>
        </p:txBody>
      </p:sp>
      <p:sp>
        <p:nvSpPr>
          <p:cNvPr id="25" name="TextBox 24">
            <a:extLst>
              <a:ext uri="{FF2B5EF4-FFF2-40B4-BE49-F238E27FC236}">
                <a16:creationId xmlns:a16="http://schemas.microsoft.com/office/drawing/2014/main" id="{E3DAB633-3FC7-4C99-AB5B-60576BCADB75}"/>
              </a:ext>
            </a:extLst>
          </p:cNvPr>
          <p:cNvSpPr txBox="1"/>
          <p:nvPr/>
        </p:nvSpPr>
        <p:spPr>
          <a:xfrm>
            <a:off x="8613722" y="2650584"/>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#3</a:t>
            </a:r>
            <a:endParaRPr lang="en-GB" sz="2100" kern="1200" err="1">
              <a:solidFill>
                <a:schemeClr val="tx2"/>
              </a:solidFill>
              <a:latin typeface="+mn-lt"/>
              <a:ea typeface="+mn-ea"/>
              <a:cs typeface="+mn-cs"/>
            </a:endParaRPr>
          </a:p>
        </p:txBody>
      </p:sp>
      <p:sp>
        <p:nvSpPr>
          <p:cNvPr id="26" name="TextBox 25">
            <a:extLst>
              <a:ext uri="{FF2B5EF4-FFF2-40B4-BE49-F238E27FC236}">
                <a16:creationId xmlns:a16="http://schemas.microsoft.com/office/drawing/2014/main" id="{1CBED969-7685-4236-8255-1F4A3C6E1514}"/>
              </a:ext>
            </a:extLst>
          </p:cNvPr>
          <p:cNvSpPr txBox="1"/>
          <p:nvPr/>
        </p:nvSpPr>
        <p:spPr>
          <a:xfrm>
            <a:off x="8615005" y="4717742"/>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#n-1</a:t>
            </a:r>
            <a:endParaRPr lang="en-GB" sz="2100" kern="1200" err="1">
              <a:solidFill>
                <a:schemeClr val="tx2"/>
              </a:solidFill>
              <a:latin typeface="+mn-lt"/>
              <a:ea typeface="+mn-ea"/>
              <a:cs typeface="+mn-cs"/>
            </a:endParaRPr>
          </a:p>
        </p:txBody>
      </p:sp>
      <p:sp>
        <p:nvSpPr>
          <p:cNvPr id="27" name="TextBox 26">
            <a:extLst>
              <a:ext uri="{FF2B5EF4-FFF2-40B4-BE49-F238E27FC236}">
                <a16:creationId xmlns:a16="http://schemas.microsoft.com/office/drawing/2014/main" id="{B8E42FB0-490D-4E2A-AE85-4128FD90D747}"/>
              </a:ext>
            </a:extLst>
          </p:cNvPr>
          <p:cNvSpPr txBox="1"/>
          <p:nvPr/>
        </p:nvSpPr>
        <p:spPr>
          <a:xfrm>
            <a:off x="8602478" y="4975934"/>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Block #2</a:t>
            </a:r>
            <a:endParaRPr lang="en-GB" sz="2100" kern="1200" err="1">
              <a:solidFill>
                <a:schemeClr val="tx2"/>
              </a:solidFill>
              <a:latin typeface="+mn-lt"/>
              <a:ea typeface="+mn-ea"/>
              <a:cs typeface="+mn-cs"/>
            </a:endParaRPr>
          </a:p>
        </p:txBody>
      </p:sp>
      <p:sp>
        <p:nvSpPr>
          <p:cNvPr id="28" name="Rectangle 27">
            <a:extLst>
              <a:ext uri="{FF2B5EF4-FFF2-40B4-BE49-F238E27FC236}">
                <a16:creationId xmlns:a16="http://schemas.microsoft.com/office/drawing/2014/main" id="{FB135E02-4880-4A8C-9F18-470DA384815C}"/>
              </a:ext>
            </a:extLst>
          </p:cNvPr>
          <p:cNvSpPr/>
          <p:nvPr/>
        </p:nvSpPr>
        <p:spPr>
          <a:xfrm>
            <a:off x="10409811" y="2144362"/>
            <a:ext cx="924910" cy="27309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9F1EDEAE-9A19-4636-9078-CB9A2F1C5FDF}"/>
              </a:ext>
            </a:extLst>
          </p:cNvPr>
          <p:cNvSpPr txBox="1"/>
          <p:nvPr/>
        </p:nvSpPr>
        <p:spPr>
          <a:xfrm>
            <a:off x="10407723" y="2144649"/>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#0</a:t>
            </a:r>
            <a:endParaRPr lang="en-GB" sz="2100" kern="1200" err="1">
              <a:solidFill>
                <a:schemeClr val="tx2"/>
              </a:solidFill>
              <a:latin typeface="+mn-lt"/>
              <a:ea typeface="+mn-ea"/>
              <a:cs typeface="+mn-cs"/>
            </a:endParaRPr>
          </a:p>
        </p:txBody>
      </p:sp>
      <p:sp>
        <p:nvSpPr>
          <p:cNvPr id="30" name="TextBox 29">
            <a:extLst>
              <a:ext uri="{FF2B5EF4-FFF2-40B4-BE49-F238E27FC236}">
                <a16:creationId xmlns:a16="http://schemas.microsoft.com/office/drawing/2014/main" id="{CC42A9F6-4181-4285-9644-20A3E9935AAA}"/>
              </a:ext>
            </a:extLst>
          </p:cNvPr>
          <p:cNvSpPr txBox="1"/>
          <p:nvPr/>
        </p:nvSpPr>
        <p:spPr>
          <a:xfrm>
            <a:off x="10409811" y="2315838"/>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#1</a:t>
            </a:r>
            <a:endParaRPr lang="en-GB" sz="2100" kern="1200" err="1">
              <a:solidFill>
                <a:schemeClr val="tx2"/>
              </a:solidFill>
              <a:latin typeface="+mn-lt"/>
              <a:ea typeface="+mn-ea"/>
              <a:cs typeface="+mn-cs"/>
            </a:endParaRPr>
          </a:p>
        </p:txBody>
      </p:sp>
      <p:sp>
        <p:nvSpPr>
          <p:cNvPr id="31" name="TextBox 30">
            <a:extLst>
              <a:ext uri="{FF2B5EF4-FFF2-40B4-BE49-F238E27FC236}">
                <a16:creationId xmlns:a16="http://schemas.microsoft.com/office/drawing/2014/main" id="{17EE7216-F072-4ED7-86A4-EC5B590693B5}"/>
              </a:ext>
            </a:extLst>
          </p:cNvPr>
          <p:cNvSpPr txBox="1"/>
          <p:nvPr/>
        </p:nvSpPr>
        <p:spPr>
          <a:xfrm>
            <a:off x="10411899" y="2480764"/>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#2</a:t>
            </a:r>
            <a:endParaRPr lang="en-GB" sz="2100" kern="1200" err="1">
              <a:solidFill>
                <a:schemeClr val="tx2"/>
              </a:solidFill>
              <a:latin typeface="+mn-lt"/>
              <a:ea typeface="+mn-ea"/>
              <a:cs typeface="+mn-cs"/>
            </a:endParaRPr>
          </a:p>
        </p:txBody>
      </p:sp>
      <p:sp>
        <p:nvSpPr>
          <p:cNvPr id="32" name="TextBox 31">
            <a:extLst>
              <a:ext uri="{FF2B5EF4-FFF2-40B4-BE49-F238E27FC236}">
                <a16:creationId xmlns:a16="http://schemas.microsoft.com/office/drawing/2014/main" id="{23BC056A-9CB5-4F1D-B61A-62EE50A43C9E}"/>
              </a:ext>
            </a:extLst>
          </p:cNvPr>
          <p:cNvSpPr txBox="1"/>
          <p:nvPr/>
        </p:nvSpPr>
        <p:spPr>
          <a:xfrm>
            <a:off x="10407724" y="2645690"/>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#3</a:t>
            </a:r>
            <a:endParaRPr lang="en-GB" sz="2100" kern="1200" err="1">
              <a:solidFill>
                <a:schemeClr val="tx2"/>
              </a:solidFill>
              <a:latin typeface="+mn-lt"/>
              <a:ea typeface="+mn-ea"/>
              <a:cs typeface="+mn-cs"/>
            </a:endParaRPr>
          </a:p>
        </p:txBody>
      </p:sp>
      <p:sp>
        <p:nvSpPr>
          <p:cNvPr id="33" name="TextBox 32">
            <a:extLst>
              <a:ext uri="{FF2B5EF4-FFF2-40B4-BE49-F238E27FC236}">
                <a16:creationId xmlns:a16="http://schemas.microsoft.com/office/drawing/2014/main" id="{366F2060-E9E6-498B-91B2-312E6A000FE5}"/>
              </a:ext>
            </a:extLst>
          </p:cNvPr>
          <p:cNvSpPr txBox="1"/>
          <p:nvPr/>
        </p:nvSpPr>
        <p:spPr>
          <a:xfrm>
            <a:off x="10415357" y="4712848"/>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#n-1</a:t>
            </a:r>
            <a:endParaRPr lang="en-GB" sz="2100" kern="1200" err="1">
              <a:solidFill>
                <a:schemeClr val="tx2"/>
              </a:solidFill>
              <a:latin typeface="+mn-lt"/>
              <a:ea typeface="+mn-ea"/>
              <a:cs typeface="+mn-cs"/>
            </a:endParaRPr>
          </a:p>
        </p:txBody>
      </p:sp>
      <p:sp>
        <p:nvSpPr>
          <p:cNvPr id="34" name="TextBox 33">
            <a:extLst>
              <a:ext uri="{FF2B5EF4-FFF2-40B4-BE49-F238E27FC236}">
                <a16:creationId xmlns:a16="http://schemas.microsoft.com/office/drawing/2014/main" id="{C2994303-2E0F-49B1-A086-E0EF686D2E15}"/>
              </a:ext>
            </a:extLst>
          </p:cNvPr>
          <p:cNvSpPr txBox="1"/>
          <p:nvPr/>
        </p:nvSpPr>
        <p:spPr>
          <a:xfrm>
            <a:off x="10402830" y="4971040"/>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Block #m</a:t>
            </a:r>
            <a:endParaRPr lang="en-GB" sz="2100" kern="1200" err="1">
              <a:solidFill>
                <a:schemeClr val="tx2"/>
              </a:solidFill>
              <a:latin typeface="+mn-lt"/>
              <a:ea typeface="+mn-ea"/>
              <a:cs typeface="+mn-cs"/>
            </a:endParaRPr>
          </a:p>
        </p:txBody>
      </p:sp>
      <p:sp>
        <p:nvSpPr>
          <p:cNvPr id="35" name="TextBox 34">
            <a:extLst>
              <a:ext uri="{FF2B5EF4-FFF2-40B4-BE49-F238E27FC236}">
                <a16:creationId xmlns:a16="http://schemas.microsoft.com/office/drawing/2014/main" id="{8823118F-78DD-4569-8029-16B84B62E2E6}"/>
              </a:ext>
            </a:extLst>
          </p:cNvPr>
          <p:cNvSpPr txBox="1"/>
          <p:nvPr/>
        </p:nvSpPr>
        <p:spPr>
          <a:xfrm>
            <a:off x="6806868" y="2967259"/>
            <a:ext cx="290849" cy="1603332"/>
          </a:xfrm>
          <a:prstGeom prst="rect">
            <a:avLst/>
          </a:prstGeom>
          <a:noFill/>
        </p:spPr>
        <p:txBody>
          <a:bodyPr vert="eaVert"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a:t>
            </a:r>
            <a:endParaRPr lang="en-GB" sz="2100" kern="1200" err="1">
              <a:solidFill>
                <a:schemeClr val="tx2"/>
              </a:solidFill>
              <a:latin typeface="+mn-lt"/>
              <a:ea typeface="+mn-ea"/>
              <a:cs typeface="+mn-cs"/>
            </a:endParaRPr>
          </a:p>
        </p:txBody>
      </p:sp>
      <p:sp>
        <p:nvSpPr>
          <p:cNvPr id="36" name="TextBox 35">
            <a:extLst>
              <a:ext uri="{FF2B5EF4-FFF2-40B4-BE49-F238E27FC236}">
                <a16:creationId xmlns:a16="http://schemas.microsoft.com/office/drawing/2014/main" id="{B9D072A9-3E96-4C2E-9653-F807B82D0B79}"/>
              </a:ext>
            </a:extLst>
          </p:cNvPr>
          <p:cNvSpPr txBox="1"/>
          <p:nvPr/>
        </p:nvSpPr>
        <p:spPr>
          <a:xfrm>
            <a:off x="7854879" y="2969346"/>
            <a:ext cx="290849" cy="1603332"/>
          </a:xfrm>
          <a:prstGeom prst="rect">
            <a:avLst/>
          </a:prstGeom>
          <a:noFill/>
        </p:spPr>
        <p:txBody>
          <a:bodyPr vert="eaVert"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a:t>
            </a:r>
            <a:endParaRPr lang="en-GB" sz="2100" kern="1200" err="1">
              <a:solidFill>
                <a:schemeClr val="tx2"/>
              </a:solidFill>
              <a:latin typeface="+mn-lt"/>
              <a:ea typeface="+mn-ea"/>
              <a:cs typeface="+mn-cs"/>
            </a:endParaRPr>
          </a:p>
        </p:txBody>
      </p:sp>
      <p:sp>
        <p:nvSpPr>
          <p:cNvPr id="37" name="TextBox 36">
            <a:extLst>
              <a:ext uri="{FF2B5EF4-FFF2-40B4-BE49-F238E27FC236}">
                <a16:creationId xmlns:a16="http://schemas.microsoft.com/office/drawing/2014/main" id="{8A77E810-EE2B-44AB-A005-1507B7B4B304}"/>
              </a:ext>
            </a:extLst>
          </p:cNvPr>
          <p:cNvSpPr txBox="1"/>
          <p:nvPr/>
        </p:nvSpPr>
        <p:spPr>
          <a:xfrm>
            <a:off x="9003098" y="2958907"/>
            <a:ext cx="290849" cy="1603332"/>
          </a:xfrm>
          <a:prstGeom prst="rect">
            <a:avLst/>
          </a:prstGeom>
          <a:noFill/>
        </p:spPr>
        <p:txBody>
          <a:bodyPr vert="eaVert"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a:t>
            </a:r>
            <a:endParaRPr lang="en-GB" sz="2100" kern="1200" err="1">
              <a:solidFill>
                <a:schemeClr val="tx2"/>
              </a:solidFill>
              <a:latin typeface="+mn-lt"/>
              <a:ea typeface="+mn-ea"/>
              <a:cs typeface="+mn-cs"/>
            </a:endParaRPr>
          </a:p>
        </p:txBody>
      </p:sp>
      <p:sp>
        <p:nvSpPr>
          <p:cNvPr id="38" name="TextBox 37">
            <a:extLst>
              <a:ext uri="{FF2B5EF4-FFF2-40B4-BE49-F238E27FC236}">
                <a16:creationId xmlns:a16="http://schemas.microsoft.com/office/drawing/2014/main" id="{3DD9273A-8318-4FE2-A6EF-254B01B2200F}"/>
              </a:ext>
            </a:extLst>
          </p:cNvPr>
          <p:cNvSpPr txBox="1"/>
          <p:nvPr/>
        </p:nvSpPr>
        <p:spPr>
          <a:xfrm>
            <a:off x="10786616" y="2967257"/>
            <a:ext cx="290849" cy="1603332"/>
          </a:xfrm>
          <a:prstGeom prst="rect">
            <a:avLst/>
          </a:prstGeom>
          <a:noFill/>
        </p:spPr>
        <p:txBody>
          <a:bodyPr vert="eaVert"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a:t>
            </a:r>
            <a:endParaRPr lang="en-GB" sz="2100" kern="1200" err="1">
              <a:solidFill>
                <a:schemeClr val="tx2"/>
              </a:solidFill>
              <a:latin typeface="+mn-lt"/>
              <a:ea typeface="+mn-ea"/>
              <a:cs typeface="+mn-cs"/>
            </a:endParaRPr>
          </a:p>
        </p:txBody>
      </p:sp>
      <p:sp>
        <p:nvSpPr>
          <p:cNvPr id="39" name="TextBox 38">
            <a:extLst>
              <a:ext uri="{FF2B5EF4-FFF2-40B4-BE49-F238E27FC236}">
                <a16:creationId xmlns:a16="http://schemas.microsoft.com/office/drawing/2014/main" id="{4D3C6E26-7F04-46F5-B4A3-F3FE0126DBDB}"/>
              </a:ext>
            </a:extLst>
          </p:cNvPr>
          <p:cNvSpPr txBox="1"/>
          <p:nvPr/>
        </p:nvSpPr>
        <p:spPr>
          <a:xfrm rot="16200000">
            <a:off x="10003595" y="3038671"/>
            <a:ext cx="290849" cy="1064207"/>
          </a:xfrm>
          <a:prstGeom prst="rect">
            <a:avLst/>
          </a:prstGeom>
          <a:noFill/>
        </p:spPr>
        <p:txBody>
          <a:bodyPr vert="eaVert"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a:t>
            </a:r>
            <a:endParaRPr lang="en-GB" sz="2100" kern="1200" err="1">
              <a:solidFill>
                <a:schemeClr val="tx2"/>
              </a:solidFill>
              <a:latin typeface="+mn-lt"/>
              <a:ea typeface="+mn-ea"/>
              <a:cs typeface="+mn-cs"/>
            </a:endParaRPr>
          </a:p>
        </p:txBody>
      </p:sp>
      <p:cxnSp>
        <p:nvCxnSpPr>
          <p:cNvPr id="41" name="Straight Arrow Connector 40">
            <a:extLst>
              <a:ext uri="{FF2B5EF4-FFF2-40B4-BE49-F238E27FC236}">
                <a16:creationId xmlns:a16="http://schemas.microsoft.com/office/drawing/2014/main" id="{7C3E0ABE-5101-49F6-84E7-6C7595317B83}"/>
              </a:ext>
            </a:extLst>
          </p:cNvPr>
          <p:cNvCxnSpPr/>
          <p:nvPr/>
        </p:nvCxnSpPr>
        <p:spPr>
          <a:xfrm>
            <a:off x="6404610" y="1872024"/>
            <a:ext cx="4971393"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1207189-E03C-4216-A6CE-85B42C61D6E1}"/>
              </a:ext>
            </a:extLst>
          </p:cNvPr>
          <p:cNvCxnSpPr>
            <a:cxnSpLocks/>
          </p:cNvCxnSpPr>
          <p:nvPr/>
        </p:nvCxnSpPr>
        <p:spPr>
          <a:xfrm flipV="1">
            <a:off x="6157616" y="2124272"/>
            <a:ext cx="0" cy="277998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C49F00-FFE8-49F8-9884-0EBE23D1BB35}"/>
              </a:ext>
            </a:extLst>
          </p:cNvPr>
          <p:cNvSpPr txBox="1"/>
          <p:nvPr/>
        </p:nvSpPr>
        <p:spPr>
          <a:xfrm>
            <a:off x="7655341" y="1609266"/>
            <a:ext cx="2448911"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err="1">
                <a:solidFill>
                  <a:schemeClr val="accent1"/>
                </a:solidFill>
                <a:latin typeface="+mn-lt"/>
                <a:ea typeface="+mn-ea"/>
                <a:cs typeface="+mn-cs"/>
              </a:rPr>
              <a:t>BlockCount</a:t>
            </a:r>
            <a:endParaRPr lang="en-GB" sz="1600" kern="1200" dirty="0">
              <a:solidFill>
                <a:schemeClr val="accent1"/>
              </a:solidFill>
              <a:latin typeface="+mn-lt"/>
              <a:ea typeface="+mn-ea"/>
              <a:cs typeface="+mn-cs"/>
            </a:endParaRPr>
          </a:p>
        </p:txBody>
      </p:sp>
      <p:sp>
        <p:nvSpPr>
          <p:cNvPr id="46" name="TextBox 45">
            <a:extLst>
              <a:ext uri="{FF2B5EF4-FFF2-40B4-BE49-F238E27FC236}">
                <a16:creationId xmlns:a16="http://schemas.microsoft.com/office/drawing/2014/main" id="{25FFEBBE-CCB5-448F-8929-5FBCC4D32C45}"/>
              </a:ext>
            </a:extLst>
          </p:cNvPr>
          <p:cNvSpPr txBox="1"/>
          <p:nvPr/>
        </p:nvSpPr>
        <p:spPr>
          <a:xfrm rot="16200000">
            <a:off x="4749617" y="3432811"/>
            <a:ext cx="2448911"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err="1">
                <a:solidFill>
                  <a:schemeClr val="accent1"/>
                </a:solidFill>
                <a:latin typeface="+mn-lt"/>
                <a:ea typeface="+mn-ea"/>
                <a:cs typeface="+mn-cs"/>
              </a:rPr>
              <a:t>BlockSize</a:t>
            </a:r>
            <a:endParaRPr lang="en-GB" sz="1600" kern="1200" dirty="0">
              <a:solidFill>
                <a:schemeClr val="accent1"/>
              </a:solidFill>
              <a:latin typeface="+mn-lt"/>
              <a:ea typeface="+mn-ea"/>
              <a:cs typeface="+mn-cs"/>
            </a:endParaRPr>
          </a:p>
        </p:txBody>
      </p:sp>
      <p:sp>
        <p:nvSpPr>
          <p:cNvPr id="47" name="Arrow: Curved Left 46">
            <a:extLst>
              <a:ext uri="{FF2B5EF4-FFF2-40B4-BE49-F238E27FC236}">
                <a16:creationId xmlns:a16="http://schemas.microsoft.com/office/drawing/2014/main" id="{A525D4CF-1383-4860-A02F-156E228F31A9}"/>
              </a:ext>
            </a:extLst>
          </p:cNvPr>
          <p:cNvSpPr/>
          <p:nvPr/>
        </p:nvSpPr>
        <p:spPr>
          <a:xfrm rot="5400000">
            <a:off x="8528885" y="2987308"/>
            <a:ext cx="526833" cy="5083318"/>
          </a:xfrm>
          <a:prstGeom prst="curvedLeftArrow">
            <a:avLst>
              <a:gd name="adj1" fmla="val 12837"/>
              <a:gd name="adj2" fmla="val 50000"/>
              <a:gd name="adj3"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TextBox 47">
            <a:extLst>
              <a:ext uri="{FF2B5EF4-FFF2-40B4-BE49-F238E27FC236}">
                <a16:creationId xmlns:a16="http://schemas.microsoft.com/office/drawing/2014/main" id="{4337F7C2-3777-40D6-AA3F-7DE0489532A7}"/>
              </a:ext>
            </a:extLst>
          </p:cNvPr>
          <p:cNvSpPr txBox="1"/>
          <p:nvPr/>
        </p:nvSpPr>
        <p:spPr>
          <a:xfrm>
            <a:off x="7544982" y="5387735"/>
            <a:ext cx="2706414"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a:solidFill>
                  <a:schemeClr val="accent1"/>
                </a:solidFill>
                <a:latin typeface="+mn-lt"/>
                <a:ea typeface="+mn-ea"/>
                <a:cs typeface="+mn-cs"/>
              </a:rPr>
              <a:t>rotating with </a:t>
            </a:r>
            <a:r>
              <a:rPr lang="en-US" sz="1600" kern="1200" dirty="0">
                <a:solidFill>
                  <a:schemeClr val="accent1"/>
                </a:solidFill>
                <a:latin typeface="+mn-lt"/>
                <a:ea typeface="+mn-ea"/>
                <a:cs typeface="+mn-cs"/>
              </a:rPr>
              <a:t>2^n blocks</a:t>
            </a:r>
            <a:endParaRPr lang="en-GB" sz="1600" kern="1200" dirty="0">
              <a:solidFill>
                <a:schemeClr val="accent1"/>
              </a:solidFill>
              <a:latin typeface="+mn-lt"/>
              <a:ea typeface="+mn-ea"/>
              <a:cs typeface="+mn-cs"/>
            </a:endParaRPr>
          </a:p>
        </p:txBody>
      </p:sp>
      <p:sp>
        <p:nvSpPr>
          <p:cNvPr id="4" name="TextBox 3">
            <a:extLst>
              <a:ext uri="{FF2B5EF4-FFF2-40B4-BE49-F238E27FC236}">
                <a16:creationId xmlns:a16="http://schemas.microsoft.com/office/drawing/2014/main" id="{40D0C729-2E70-4A27-BADF-4AC13859155C}"/>
              </a:ext>
            </a:extLst>
          </p:cNvPr>
          <p:cNvSpPr txBox="1"/>
          <p:nvPr/>
        </p:nvSpPr>
        <p:spPr>
          <a:xfrm>
            <a:off x="5955030" y="1200150"/>
            <a:ext cx="3040380"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kern="1200">
                <a:solidFill>
                  <a:schemeClr val="accent1"/>
                </a:solidFill>
                <a:latin typeface="+mn-lt"/>
                <a:ea typeface="+mn-ea"/>
                <a:cs typeface="+mn-cs"/>
              </a:rPr>
              <a:t>Audio Buffer Handling</a:t>
            </a:r>
            <a:endParaRPr lang="en-GB" sz="2100" b="1" kern="1200" err="1">
              <a:solidFill>
                <a:schemeClr val="accent1"/>
              </a:solidFill>
              <a:latin typeface="+mn-lt"/>
              <a:ea typeface="+mn-ea"/>
              <a:cs typeface="+mn-cs"/>
            </a:endParaRPr>
          </a:p>
        </p:txBody>
      </p:sp>
      <p:sp>
        <p:nvSpPr>
          <p:cNvPr id="6" name="TextBox 5">
            <a:extLst>
              <a:ext uri="{FF2B5EF4-FFF2-40B4-BE49-F238E27FC236}">
                <a16:creationId xmlns:a16="http://schemas.microsoft.com/office/drawing/2014/main" id="{157AF782-A7B9-44E8-8D3F-D7B6830AA7A1}"/>
              </a:ext>
            </a:extLst>
          </p:cNvPr>
          <p:cNvSpPr txBox="1"/>
          <p:nvPr/>
        </p:nvSpPr>
        <p:spPr>
          <a:xfrm>
            <a:off x="479425" y="1405890"/>
            <a:ext cx="4252595" cy="2925416"/>
          </a:xfrm>
          <a:prstGeom prst="rect">
            <a:avLst/>
          </a:prstGeom>
          <a:noFill/>
        </p:spPr>
        <p:txBody>
          <a:bodyPr wrap="square" lIns="0" tIns="0" rIns="0" bIns="0" rtlCol="0" anchor="t">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Streaming driver for audio data</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kern="1200">
                <a:solidFill>
                  <a:schemeClr val="tx2"/>
                </a:solidFill>
                <a:latin typeface="+mn-lt"/>
                <a:ea typeface="+mn-ea"/>
                <a:cs typeface="+mn-cs"/>
              </a:rPr>
              <a:t>Support for multiple channels</a:t>
            </a:r>
            <a:endParaRPr lang="en-US" sz="2100" kern="1200" dirty="0">
              <a:solidFill>
                <a:schemeClr val="tx2"/>
              </a:solidFill>
              <a:latin typeface="+mn-lt"/>
              <a:ea typeface="+mn-ea"/>
              <a:cs typeface="Calibri"/>
            </a:endParaRP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a:solidFill>
                  <a:schemeClr val="tx2"/>
                </a:solidFill>
                <a:latin typeface="+mn-lt"/>
                <a:ea typeface="+mn-ea"/>
              </a:rPr>
              <a:t>[support for multiple data formats – after first iteration]</a:t>
            </a:r>
            <a:endParaRPr lang="en-US" sz="2100" kern="1200" dirty="0">
              <a:solidFill>
                <a:schemeClr val="tx2"/>
              </a:solidFill>
              <a:latin typeface="+mn-lt"/>
              <a:ea typeface="+mn-ea"/>
              <a:cs typeface="Calibri"/>
            </a:endParaRPr>
          </a:p>
          <a:p>
            <a:pPr marL="342900" indent="-342900" eaLnBrk="1" hangingPunct="1">
              <a:lnSpc>
                <a:spcPct val="90000"/>
              </a:lnSpc>
              <a:spcBef>
                <a:spcPts val="0"/>
              </a:spcBef>
              <a:spcAft>
                <a:spcPts val="600"/>
              </a:spcAft>
              <a:buFont typeface="Arial" panose="020B0604020202020204" pitchFamily="34" charset="0"/>
              <a:buChar char="•"/>
            </a:pPr>
            <a:r>
              <a:rPr lang="en-US" sz="2100" kern="1200">
                <a:solidFill>
                  <a:schemeClr val="tx2"/>
                </a:solidFill>
                <a:latin typeface="+mn-lt"/>
                <a:ea typeface="+mn-ea"/>
                <a:cs typeface="+mn-cs"/>
              </a:rPr>
              <a:t>Data </a:t>
            </a:r>
            <a:r>
              <a:rPr lang="en-US" sz="2100">
                <a:solidFill>
                  <a:schemeClr val="tx2"/>
                </a:solidFill>
                <a:latin typeface="+mn-lt"/>
                <a:ea typeface="+mn-ea"/>
              </a:rPr>
              <a:t>transfer in blocks to maximize simulation speed (as it reduces interaction</a:t>
            </a:r>
            <a:r>
              <a:rPr lang="en-US" sz="2100" dirty="0">
                <a:solidFill>
                  <a:schemeClr val="tx2"/>
                </a:solidFill>
                <a:latin typeface="+mn-lt"/>
                <a:ea typeface="+mn-ea"/>
              </a:rPr>
              <a:t> </a:t>
            </a:r>
            <a:endParaRPr lang="en-US" sz="2100" dirty="0">
              <a:solidFill>
                <a:schemeClr val="tx2"/>
              </a:solidFill>
              <a:latin typeface="+mn-lt"/>
              <a:ea typeface="+mn-ea"/>
              <a:cs typeface="Calibri"/>
            </a:endParaRP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Callback Event</a:t>
            </a:r>
            <a:r>
              <a:rPr lang="en-US" sz="2100" kern="1200">
                <a:solidFill>
                  <a:schemeClr val="tx2"/>
                </a:solidFill>
                <a:latin typeface="+mn-lt"/>
                <a:ea typeface="+mn-ea"/>
                <a:cs typeface="+mn-cs"/>
              </a:rPr>
              <a:t> at each block transfer</a:t>
            </a:r>
            <a:endParaRPr lang="en-GB" sz="2100" kern="1200" dirty="0" err="1">
              <a:solidFill>
                <a:schemeClr val="tx2"/>
              </a:solidFill>
              <a:latin typeface="+mn-lt"/>
              <a:ea typeface="+mn-ea"/>
              <a:cs typeface="+mn-cs"/>
            </a:endParaRPr>
          </a:p>
        </p:txBody>
      </p:sp>
    </p:spTree>
    <p:extLst>
      <p:ext uri="{BB962C8B-B14F-4D97-AF65-F5344CB8AC3E}">
        <p14:creationId xmlns:p14="http://schemas.microsoft.com/office/powerpoint/2010/main" val="255390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E41EC247-6AD4-4C98-9305-720AFF51D996}"/>
              </a:ext>
            </a:extLst>
          </p:cNvPr>
          <p:cNvCxnSpPr>
            <a:cxnSpLocks/>
            <a:stCxn id="8" idx="2"/>
          </p:cNvCxnSpPr>
          <p:nvPr/>
        </p:nvCxnSpPr>
        <p:spPr>
          <a:xfrm flipH="1">
            <a:off x="1835827" y="1948648"/>
            <a:ext cx="10728" cy="433674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533A762E-E6A7-411C-82CD-28FB6FF04C35}"/>
              </a:ext>
            </a:extLst>
          </p:cNvPr>
          <p:cNvCxnSpPr>
            <a:cxnSpLocks/>
          </p:cNvCxnSpPr>
          <p:nvPr/>
        </p:nvCxnSpPr>
        <p:spPr>
          <a:xfrm flipH="1">
            <a:off x="4771562" y="1948645"/>
            <a:ext cx="10728" cy="433674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FF50240A-17F9-45E8-98E8-A3BEA3217061}"/>
              </a:ext>
            </a:extLst>
          </p:cNvPr>
          <p:cNvCxnSpPr>
            <a:cxnSpLocks/>
          </p:cNvCxnSpPr>
          <p:nvPr/>
        </p:nvCxnSpPr>
        <p:spPr>
          <a:xfrm flipH="1">
            <a:off x="8203917" y="1948645"/>
            <a:ext cx="10728" cy="433674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CE071425-40DC-4492-A20F-F519D97DC807}"/>
              </a:ext>
            </a:extLst>
          </p:cNvPr>
          <p:cNvSpPr>
            <a:spLocks noGrp="1"/>
          </p:cNvSpPr>
          <p:nvPr>
            <p:ph type="title"/>
          </p:nvPr>
        </p:nvSpPr>
        <p:spPr/>
        <p:txBody>
          <a:bodyPr/>
          <a:lstStyle/>
          <a:p>
            <a:r>
              <a:rPr lang="en-GB" dirty="0"/>
              <a:t>Software, Peripheral, and Script interaction</a:t>
            </a:r>
          </a:p>
        </p:txBody>
      </p:sp>
      <p:sp>
        <p:nvSpPr>
          <p:cNvPr id="4" name="Rectangle 3">
            <a:extLst>
              <a:ext uri="{FF2B5EF4-FFF2-40B4-BE49-F238E27FC236}">
                <a16:creationId xmlns:a16="http://schemas.microsoft.com/office/drawing/2014/main" id="{3681D2FD-6949-49A9-94A4-BA3D7BF17AE0}"/>
              </a:ext>
            </a:extLst>
          </p:cNvPr>
          <p:cNvSpPr/>
          <p:nvPr/>
        </p:nvSpPr>
        <p:spPr>
          <a:xfrm>
            <a:off x="1784413" y="2111525"/>
            <a:ext cx="99390" cy="43924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57ABA483-69CF-4855-A4D7-6EEC8005B24F}"/>
              </a:ext>
            </a:extLst>
          </p:cNvPr>
          <p:cNvSpPr/>
          <p:nvPr/>
        </p:nvSpPr>
        <p:spPr>
          <a:xfrm>
            <a:off x="4717371" y="2272683"/>
            <a:ext cx="115886" cy="421061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7BB20D3B-FF1C-4C27-A693-41BAC53D90C3}"/>
              </a:ext>
            </a:extLst>
          </p:cNvPr>
          <p:cNvSpPr/>
          <p:nvPr/>
        </p:nvSpPr>
        <p:spPr>
          <a:xfrm>
            <a:off x="8134065" y="5882013"/>
            <a:ext cx="97215" cy="27310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64E27348-466A-470F-B146-C60CFDB00C29}"/>
              </a:ext>
            </a:extLst>
          </p:cNvPr>
          <p:cNvSpPr/>
          <p:nvPr/>
        </p:nvSpPr>
        <p:spPr>
          <a:xfrm>
            <a:off x="1167413" y="1293888"/>
            <a:ext cx="1358284" cy="654760"/>
          </a:xfrm>
          <a:prstGeom prst="rect">
            <a:avLst/>
          </a:prstGeom>
          <a:solidFill>
            <a:srgbClr val="70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alibri"/>
                <a:ea typeface="+mn-ea"/>
                <a:cs typeface="+mn-cs"/>
              </a:rPr>
              <a:t>Cortex-M Software</a:t>
            </a:r>
          </a:p>
        </p:txBody>
      </p:sp>
      <p:sp>
        <p:nvSpPr>
          <p:cNvPr id="9" name="Rectangle 8">
            <a:extLst>
              <a:ext uri="{FF2B5EF4-FFF2-40B4-BE49-F238E27FC236}">
                <a16:creationId xmlns:a16="http://schemas.microsoft.com/office/drawing/2014/main" id="{7DAB0121-A44C-4A58-9D10-DC7D1E2B3D11}"/>
              </a:ext>
            </a:extLst>
          </p:cNvPr>
          <p:cNvSpPr/>
          <p:nvPr/>
        </p:nvSpPr>
        <p:spPr>
          <a:xfrm>
            <a:off x="4097784" y="1293888"/>
            <a:ext cx="1358284" cy="65476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GB" dirty="0">
                <a:solidFill>
                  <a:srgbClr val="FFFFFF"/>
                </a:solidFill>
                <a:latin typeface="Calibri"/>
              </a:rPr>
              <a:t>VSI</a:t>
            </a:r>
            <a:br>
              <a:rPr lang="en-GB" dirty="0">
                <a:solidFill>
                  <a:srgbClr val="FFFFFF"/>
                </a:solidFill>
                <a:latin typeface="Calibri"/>
              </a:rPr>
            </a:br>
            <a:r>
              <a:rPr lang="en-GB" dirty="0">
                <a:solidFill>
                  <a:srgbClr val="FFFFFF"/>
                </a:solidFill>
                <a:latin typeface="Calibri"/>
              </a:rPr>
              <a:t>Peripheral</a:t>
            </a:r>
            <a:endParaRPr kumimoji="0" lang="en-GB"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8D8420A2-37B5-4D54-9F46-C1A408AEFCFB}"/>
              </a:ext>
            </a:extLst>
          </p:cNvPr>
          <p:cNvSpPr/>
          <p:nvPr/>
        </p:nvSpPr>
        <p:spPr>
          <a:xfrm>
            <a:off x="7535503" y="1293888"/>
            <a:ext cx="1358284" cy="654760"/>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alibri"/>
                <a:ea typeface="+mn-ea"/>
                <a:cs typeface="+mn-cs"/>
              </a:rPr>
              <a:t>VSI Python</a:t>
            </a:r>
            <a:br>
              <a:rPr kumimoji="0" lang="en-GB" sz="1800" b="0" i="0" u="none" strike="noStrike" kern="1200" cap="none" spc="0" normalizeH="0" baseline="0" noProof="0" dirty="0">
                <a:ln>
                  <a:noFill/>
                </a:ln>
                <a:solidFill>
                  <a:srgbClr val="FFFFFF"/>
                </a:solidFill>
                <a:effectLst/>
                <a:uLnTx/>
                <a:uFillTx/>
                <a:latin typeface="Calibri"/>
                <a:ea typeface="+mn-ea"/>
                <a:cs typeface="+mn-cs"/>
              </a:rPr>
            </a:br>
            <a:r>
              <a:rPr kumimoji="0" lang="en-GB" sz="1800" b="0" i="0" u="none" strike="noStrike" kern="1200" cap="none" spc="0" normalizeH="0" baseline="0" noProof="0" dirty="0">
                <a:ln>
                  <a:noFill/>
                </a:ln>
                <a:solidFill>
                  <a:srgbClr val="FFFFFF"/>
                </a:solidFill>
                <a:effectLst/>
                <a:uLnTx/>
                <a:uFillTx/>
                <a:latin typeface="Calibri"/>
                <a:ea typeface="+mn-ea"/>
                <a:cs typeface="+mn-cs"/>
              </a:rPr>
              <a:t>Script</a:t>
            </a:r>
          </a:p>
        </p:txBody>
      </p:sp>
      <p:cxnSp>
        <p:nvCxnSpPr>
          <p:cNvPr id="13" name="Straight Arrow Connector 12">
            <a:extLst>
              <a:ext uri="{FF2B5EF4-FFF2-40B4-BE49-F238E27FC236}">
                <a16:creationId xmlns:a16="http://schemas.microsoft.com/office/drawing/2014/main" id="{06538A61-1FEE-4447-BB20-BC47B54EBCDE}"/>
              </a:ext>
            </a:extLst>
          </p:cNvPr>
          <p:cNvCxnSpPr>
            <a:cxnSpLocks/>
          </p:cNvCxnSpPr>
          <p:nvPr/>
        </p:nvCxnSpPr>
        <p:spPr>
          <a:xfrm>
            <a:off x="1857983" y="2378860"/>
            <a:ext cx="28684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3CF1D46-790D-4C5F-85DD-F1328FD8AFCB}"/>
              </a:ext>
            </a:extLst>
          </p:cNvPr>
          <p:cNvCxnSpPr>
            <a:cxnSpLocks/>
            <a:endCxn id="7" idx="0"/>
          </p:cNvCxnSpPr>
          <p:nvPr/>
        </p:nvCxnSpPr>
        <p:spPr>
          <a:xfrm flipV="1">
            <a:off x="4809906" y="5882013"/>
            <a:ext cx="3372767" cy="13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69CCB2A-231E-4FCE-92A6-2AD6B9B1A12E}"/>
              </a:ext>
            </a:extLst>
          </p:cNvPr>
          <p:cNvSpPr txBox="1"/>
          <p:nvPr/>
        </p:nvSpPr>
        <p:spPr>
          <a:xfrm>
            <a:off x="1966221" y="2184961"/>
            <a:ext cx="1590179"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Setup Peripheral</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23" name="Rectangle 22">
            <a:extLst>
              <a:ext uri="{FF2B5EF4-FFF2-40B4-BE49-F238E27FC236}">
                <a16:creationId xmlns:a16="http://schemas.microsoft.com/office/drawing/2014/main" id="{E9028CEB-FA1B-4BA9-AAEC-61DEBA6BD663}"/>
              </a:ext>
            </a:extLst>
          </p:cNvPr>
          <p:cNvSpPr/>
          <p:nvPr/>
        </p:nvSpPr>
        <p:spPr>
          <a:xfrm>
            <a:off x="8163344" y="3842426"/>
            <a:ext cx="105165" cy="29182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48D9F41C-70A5-4779-8DC8-BB496ED8CFB4}"/>
              </a:ext>
            </a:extLst>
          </p:cNvPr>
          <p:cNvSpPr txBox="1"/>
          <p:nvPr/>
        </p:nvSpPr>
        <p:spPr>
          <a:xfrm>
            <a:off x="8350329" y="3886833"/>
            <a:ext cx="1788951"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Copy </a:t>
            </a:r>
            <a:r>
              <a:rPr lang="en-GB" sz="1400" dirty="0">
                <a:solidFill>
                  <a:srgbClr val="333E48"/>
                </a:solidFill>
                <a:latin typeface="Consolas" panose="020B0609020204030204" pitchFamily="49" charset="0"/>
              </a:rPr>
              <a:t>Data Block #0</a:t>
            </a:r>
            <a:endPar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endParaRPr>
          </a:p>
        </p:txBody>
      </p:sp>
      <p:sp>
        <p:nvSpPr>
          <p:cNvPr id="43" name="TextBox 42">
            <a:extLst>
              <a:ext uri="{FF2B5EF4-FFF2-40B4-BE49-F238E27FC236}">
                <a16:creationId xmlns:a16="http://schemas.microsoft.com/office/drawing/2014/main" id="{1DDCF8C9-F877-44F7-AB31-EDDCE835A3A3}"/>
              </a:ext>
            </a:extLst>
          </p:cNvPr>
          <p:cNvSpPr txBox="1"/>
          <p:nvPr/>
        </p:nvSpPr>
        <p:spPr>
          <a:xfrm>
            <a:off x="4980235" y="5690917"/>
            <a:ext cx="1490793"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Write registers</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46" name="Straight Arrow Connector 45">
            <a:extLst>
              <a:ext uri="{FF2B5EF4-FFF2-40B4-BE49-F238E27FC236}">
                <a16:creationId xmlns:a16="http://schemas.microsoft.com/office/drawing/2014/main" id="{410E8448-A62D-4D2D-AFBB-AE68DBBF9739}"/>
              </a:ext>
            </a:extLst>
          </p:cNvPr>
          <p:cNvCxnSpPr>
            <a:cxnSpLocks/>
          </p:cNvCxnSpPr>
          <p:nvPr/>
        </p:nvCxnSpPr>
        <p:spPr>
          <a:xfrm>
            <a:off x="1864467" y="2900913"/>
            <a:ext cx="28684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C7040EAF-7B9C-4EEC-A911-1AB18BF35BAA}"/>
              </a:ext>
            </a:extLst>
          </p:cNvPr>
          <p:cNvSpPr txBox="1"/>
          <p:nvPr/>
        </p:nvSpPr>
        <p:spPr>
          <a:xfrm>
            <a:off x="1972705" y="2707014"/>
            <a:ext cx="1888337"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Setup Data Transfer</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48" name="Rectangle 47">
            <a:extLst>
              <a:ext uri="{FF2B5EF4-FFF2-40B4-BE49-F238E27FC236}">
                <a16:creationId xmlns:a16="http://schemas.microsoft.com/office/drawing/2014/main" id="{1009C29B-31BB-4DBE-8281-D8CB96432D09}"/>
              </a:ext>
            </a:extLst>
          </p:cNvPr>
          <p:cNvSpPr/>
          <p:nvPr/>
        </p:nvSpPr>
        <p:spPr>
          <a:xfrm>
            <a:off x="8148595" y="2875413"/>
            <a:ext cx="97215" cy="27310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49" name="Straight Arrow Connector 48">
            <a:extLst>
              <a:ext uri="{FF2B5EF4-FFF2-40B4-BE49-F238E27FC236}">
                <a16:creationId xmlns:a16="http://schemas.microsoft.com/office/drawing/2014/main" id="{70AC103A-EE95-4490-9EF5-9951649FC8F6}"/>
              </a:ext>
            </a:extLst>
          </p:cNvPr>
          <p:cNvCxnSpPr>
            <a:cxnSpLocks/>
            <a:endCxn id="48" idx="0"/>
          </p:cNvCxnSpPr>
          <p:nvPr/>
        </p:nvCxnSpPr>
        <p:spPr>
          <a:xfrm flipV="1">
            <a:off x="4824436" y="2875413"/>
            <a:ext cx="3372767" cy="13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6E03458B-6260-4890-8898-EA61D7BECB0C}"/>
              </a:ext>
            </a:extLst>
          </p:cNvPr>
          <p:cNvSpPr txBox="1"/>
          <p:nvPr/>
        </p:nvSpPr>
        <p:spPr>
          <a:xfrm>
            <a:off x="5004493" y="2684317"/>
            <a:ext cx="1888337"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Write DMA registers</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51" name="Straight Arrow Connector 50">
            <a:extLst>
              <a:ext uri="{FF2B5EF4-FFF2-40B4-BE49-F238E27FC236}">
                <a16:creationId xmlns:a16="http://schemas.microsoft.com/office/drawing/2014/main" id="{8062A92D-2E75-4BCF-A00A-AC60AB5598F5}"/>
              </a:ext>
            </a:extLst>
          </p:cNvPr>
          <p:cNvCxnSpPr>
            <a:cxnSpLocks/>
          </p:cNvCxnSpPr>
          <p:nvPr/>
        </p:nvCxnSpPr>
        <p:spPr>
          <a:xfrm>
            <a:off x="1861225" y="3335416"/>
            <a:ext cx="28684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F43FDF2-6C99-4D8F-A4F1-1AB4C19C32B5}"/>
              </a:ext>
            </a:extLst>
          </p:cNvPr>
          <p:cNvSpPr txBox="1"/>
          <p:nvPr/>
        </p:nvSpPr>
        <p:spPr>
          <a:xfrm>
            <a:off x="1969463" y="3141517"/>
            <a:ext cx="1490793"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Start Operation</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53" name="Rectangle 52">
            <a:extLst>
              <a:ext uri="{FF2B5EF4-FFF2-40B4-BE49-F238E27FC236}">
                <a16:creationId xmlns:a16="http://schemas.microsoft.com/office/drawing/2014/main" id="{660F17CC-6938-4614-BEFE-A5E77B50F390}"/>
              </a:ext>
            </a:extLst>
          </p:cNvPr>
          <p:cNvSpPr/>
          <p:nvPr/>
        </p:nvSpPr>
        <p:spPr>
          <a:xfrm>
            <a:off x="8145353" y="3309916"/>
            <a:ext cx="97215" cy="27310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54" name="Straight Arrow Connector 53">
            <a:extLst>
              <a:ext uri="{FF2B5EF4-FFF2-40B4-BE49-F238E27FC236}">
                <a16:creationId xmlns:a16="http://schemas.microsoft.com/office/drawing/2014/main" id="{06634759-860A-4B32-A471-2501023FE34F}"/>
              </a:ext>
            </a:extLst>
          </p:cNvPr>
          <p:cNvCxnSpPr>
            <a:cxnSpLocks/>
            <a:endCxn id="53" idx="0"/>
          </p:cNvCxnSpPr>
          <p:nvPr/>
        </p:nvCxnSpPr>
        <p:spPr>
          <a:xfrm flipV="1">
            <a:off x="4821194" y="3309916"/>
            <a:ext cx="3372767" cy="13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017BD6A-54F3-4369-BC8A-CCF6A31D5ABF}"/>
              </a:ext>
            </a:extLst>
          </p:cNvPr>
          <p:cNvSpPr txBox="1"/>
          <p:nvPr/>
        </p:nvSpPr>
        <p:spPr>
          <a:xfrm>
            <a:off x="5001251" y="3118820"/>
            <a:ext cx="2087110"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Write Timer registers</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56" name="Straight Arrow Connector 55">
            <a:extLst>
              <a:ext uri="{FF2B5EF4-FFF2-40B4-BE49-F238E27FC236}">
                <a16:creationId xmlns:a16="http://schemas.microsoft.com/office/drawing/2014/main" id="{9F071E64-BA1A-42DF-88C0-E81C51BA4969}"/>
              </a:ext>
            </a:extLst>
          </p:cNvPr>
          <p:cNvCxnSpPr>
            <a:cxnSpLocks/>
            <a:endCxn id="23" idx="0"/>
          </p:cNvCxnSpPr>
          <p:nvPr/>
        </p:nvCxnSpPr>
        <p:spPr>
          <a:xfrm flipV="1">
            <a:off x="4837402" y="3842426"/>
            <a:ext cx="3378525" cy="3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F2C00A5B-1C4E-47E1-AAB3-33CAD2AF4214}"/>
              </a:ext>
            </a:extLst>
          </p:cNvPr>
          <p:cNvSpPr txBox="1"/>
          <p:nvPr/>
        </p:nvSpPr>
        <p:spPr>
          <a:xfrm>
            <a:off x="5017459" y="3640875"/>
            <a:ext cx="1093248"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Timer event</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58" name="TextBox 57">
            <a:extLst>
              <a:ext uri="{FF2B5EF4-FFF2-40B4-BE49-F238E27FC236}">
                <a16:creationId xmlns:a16="http://schemas.microsoft.com/office/drawing/2014/main" id="{2D470F25-8E6A-4D5A-BE8E-A6EF67E88175}"/>
              </a:ext>
            </a:extLst>
          </p:cNvPr>
          <p:cNvSpPr txBox="1"/>
          <p:nvPr/>
        </p:nvSpPr>
        <p:spPr>
          <a:xfrm>
            <a:off x="8298448" y="2949734"/>
            <a:ext cx="2285882"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Capture </a:t>
            </a:r>
            <a:r>
              <a:rPr lang="en-GB" sz="1400" dirty="0">
                <a:solidFill>
                  <a:srgbClr val="333E48"/>
                </a:solidFill>
                <a:latin typeface="Consolas" panose="020B0609020204030204" pitchFamily="49" charset="0"/>
              </a:rPr>
              <a:t>Data Block Size</a:t>
            </a:r>
            <a:endPar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endParaRPr>
          </a:p>
        </p:txBody>
      </p:sp>
      <p:sp>
        <p:nvSpPr>
          <p:cNvPr id="59" name="TextBox 58">
            <a:extLst>
              <a:ext uri="{FF2B5EF4-FFF2-40B4-BE49-F238E27FC236}">
                <a16:creationId xmlns:a16="http://schemas.microsoft.com/office/drawing/2014/main" id="{925B3248-1AD7-4AEE-8CC0-8798550D7A81}"/>
              </a:ext>
            </a:extLst>
          </p:cNvPr>
          <p:cNvSpPr txBox="1"/>
          <p:nvPr/>
        </p:nvSpPr>
        <p:spPr>
          <a:xfrm>
            <a:off x="8257978" y="5930398"/>
            <a:ext cx="2285882"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Capture Register Values</a:t>
            </a:r>
          </a:p>
        </p:txBody>
      </p:sp>
      <p:cxnSp>
        <p:nvCxnSpPr>
          <p:cNvPr id="60" name="Straight Arrow Connector 59">
            <a:extLst>
              <a:ext uri="{FF2B5EF4-FFF2-40B4-BE49-F238E27FC236}">
                <a16:creationId xmlns:a16="http://schemas.microsoft.com/office/drawing/2014/main" id="{8B6C6A6F-DEFD-4A93-B422-79FAC58E3F87}"/>
              </a:ext>
            </a:extLst>
          </p:cNvPr>
          <p:cNvCxnSpPr>
            <a:cxnSpLocks/>
            <a:stCxn id="23" idx="2"/>
          </p:cNvCxnSpPr>
          <p:nvPr/>
        </p:nvCxnSpPr>
        <p:spPr>
          <a:xfrm flipH="1" flipV="1">
            <a:off x="4808347" y="4113003"/>
            <a:ext cx="3407580" cy="21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E043A06B-23FE-499A-A266-E1533E59F00C}"/>
              </a:ext>
            </a:extLst>
          </p:cNvPr>
          <p:cNvCxnSpPr>
            <a:cxnSpLocks/>
          </p:cNvCxnSpPr>
          <p:nvPr/>
        </p:nvCxnSpPr>
        <p:spPr>
          <a:xfrm flipH="1">
            <a:off x="1886807" y="4109761"/>
            <a:ext cx="2831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42BFA752-7083-4B03-9C2D-37E08D4EAA72}"/>
              </a:ext>
            </a:extLst>
          </p:cNvPr>
          <p:cNvSpPr txBox="1"/>
          <p:nvPr/>
        </p:nvSpPr>
        <p:spPr>
          <a:xfrm>
            <a:off x="1995403" y="3877576"/>
            <a:ext cx="2285882"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Driver Event (New Data)</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63" name="Rectangle 62">
            <a:extLst>
              <a:ext uri="{FF2B5EF4-FFF2-40B4-BE49-F238E27FC236}">
                <a16:creationId xmlns:a16="http://schemas.microsoft.com/office/drawing/2014/main" id="{6F20323F-21D4-4D8A-9827-7A98BFE3CAA6}"/>
              </a:ext>
            </a:extLst>
          </p:cNvPr>
          <p:cNvSpPr/>
          <p:nvPr/>
        </p:nvSpPr>
        <p:spPr>
          <a:xfrm>
            <a:off x="8150375" y="4422841"/>
            <a:ext cx="105165" cy="29182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64" name="TextBox 63">
            <a:extLst>
              <a:ext uri="{FF2B5EF4-FFF2-40B4-BE49-F238E27FC236}">
                <a16:creationId xmlns:a16="http://schemas.microsoft.com/office/drawing/2014/main" id="{EBA801DE-3E4E-4367-87D7-C99266C30596}"/>
              </a:ext>
            </a:extLst>
          </p:cNvPr>
          <p:cNvSpPr txBox="1"/>
          <p:nvPr/>
        </p:nvSpPr>
        <p:spPr>
          <a:xfrm>
            <a:off x="8337360" y="4467248"/>
            <a:ext cx="1788951"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Copy </a:t>
            </a:r>
            <a:r>
              <a:rPr lang="en-GB" sz="1400" dirty="0">
                <a:solidFill>
                  <a:srgbClr val="333E48"/>
                </a:solidFill>
                <a:latin typeface="Consolas" panose="020B0609020204030204" pitchFamily="49" charset="0"/>
              </a:rPr>
              <a:t>Data Block #1</a:t>
            </a:r>
            <a:endPar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endParaRPr>
          </a:p>
        </p:txBody>
      </p:sp>
      <p:cxnSp>
        <p:nvCxnSpPr>
          <p:cNvPr id="65" name="Straight Arrow Connector 64">
            <a:extLst>
              <a:ext uri="{FF2B5EF4-FFF2-40B4-BE49-F238E27FC236}">
                <a16:creationId xmlns:a16="http://schemas.microsoft.com/office/drawing/2014/main" id="{2082C5CC-9B1D-4F4F-99EA-E51C0D683DAF}"/>
              </a:ext>
            </a:extLst>
          </p:cNvPr>
          <p:cNvCxnSpPr>
            <a:cxnSpLocks/>
            <a:endCxn id="63" idx="0"/>
          </p:cNvCxnSpPr>
          <p:nvPr/>
        </p:nvCxnSpPr>
        <p:spPr>
          <a:xfrm flipV="1">
            <a:off x="4824433" y="4422841"/>
            <a:ext cx="3378525" cy="3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474D31A1-36E2-4591-9DF6-108FA91128E2}"/>
              </a:ext>
            </a:extLst>
          </p:cNvPr>
          <p:cNvSpPr txBox="1"/>
          <p:nvPr/>
        </p:nvSpPr>
        <p:spPr>
          <a:xfrm>
            <a:off x="5004490" y="4221290"/>
            <a:ext cx="1093248"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Timer event</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67" name="Straight Arrow Connector 66">
            <a:extLst>
              <a:ext uri="{FF2B5EF4-FFF2-40B4-BE49-F238E27FC236}">
                <a16:creationId xmlns:a16="http://schemas.microsoft.com/office/drawing/2014/main" id="{A96E7313-5FEA-41C7-86E9-5AC8AF8A4FE9}"/>
              </a:ext>
            </a:extLst>
          </p:cNvPr>
          <p:cNvCxnSpPr>
            <a:cxnSpLocks/>
            <a:stCxn id="63" idx="2"/>
          </p:cNvCxnSpPr>
          <p:nvPr/>
        </p:nvCxnSpPr>
        <p:spPr>
          <a:xfrm flipH="1" flipV="1">
            <a:off x="4795378" y="4693418"/>
            <a:ext cx="3407580" cy="21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F6CDECA-062A-4500-9192-8A7B368668B6}"/>
              </a:ext>
            </a:extLst>
          </p:cNvPr>
          <p:cNvCxnSpPr>
            <a:cxnSpLocks/>
          </p:cNvCxnSpPr>
          <p:nvPr/>
        </p:nvCxnSpPr>
        <p:spPr>
          <a:xfrm flipH="1">
            <a:off x="1873838" y="4690176"/>
            <a:ext cx="2831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8EBA9BF5-5698-4D70-B4E4-8B8FBB1E84DA}"/>
              </a:ext>
            </a:extLst>
          </p:cNvPr>
          <p:cNvSpPr txBox="1"/>
          <p:nvPr/>
        </p:nvSpPr>
        <p:spPr>
          <a:xfrm>
            <a:off x="1982434" y="4457991"/>
            <a:ext cx="2285882"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Driver Event (New Data)</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14" name="TextBox 13">
            <a:extLst>
              <a:ext uri="{FF2B5EF4-FFF2-40B4-BE49-F238E27FC236}">
                <a16:creationId xmlns:a16="http://schemas.microsoft.com/office/drawing/2014/main" id="{2D51615E-E3F1-4B68-96CE-57CC92442D65}"/>
              </a:ext>
            </a:extLst>
          </p:cNvPr>
          <p:cNvSpPr txBox="1"/>
          <p:nvPr/>
        </p:nvSpPr>
        <p:spPr>
          <a:xfrm rot="5400000">
            <a:off x="6709408" y="4914489"/>
            <a:ext cx="365277"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mn-lt"/>
                <a:ea typeface="+mn-ea"/>
                <a:cs typeface="+mn-cs"/>
              </a:rPr>
              <a:t>…</a:t>
            </a:r>
            <a:endParaRPr lang="en-GB" sz="2100" kern="1200" dirty="0" err="1">
              <a:solidFill>
                <a:schemeClr val="tx2"/>
              </a:solidFill>
              <a:latin typeface="+mn-lt"/>
              <a:ea typeface="+mn-ea"/>
              <a:cs typeface="+mn-cs"/>
            </a:endParaRPr>
          </a:p>
        </p:txBody>
      </p:sp>
      <p:sp>
        <p:nvSpPr>
          <p:cNvPr id="84" name="TextBox 83">
            <a:extLst>
              <a:ext uri="{FF2B5EF4-FFF2-40B4-BE49-F238E27FC236}">
                <a16:creationId xmlns:a16="http://schemas.microsoft.com/office/drawing/2014/main" id="{0604528F-2FC9-43A6-AA57-3268BB999AAA}"/>
              </a:ext>
            </a:extLst>
          </p:cNvPr>
          <p:cNvSpPr txBox="1"/>
          <p:nvPr/>
        </p:nvSpPr>
        <p:spPr>
          <a:xfrm>
            <a:off x="8285477" y="3332050"/>
            <a:ext cx="1888337"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Capture Timer setup</a:t>
            </a:r>
          </a:p>
        </p:txBody>
      </p:sp>
      <p:sp>
        <p:nvSpPr>
          <p:cNvPr id="85" name="TextBox 84">
            <a:extLst>
              <a:ext uri="{FF2B5EF4-FFF2-40B4-BE49-F238E27FC236}">
                <a16:creationId xmlns:a16="http://schemas.microsoft.com/office/drawing/2014/main" id="{996F523F-93E7-4894-AF59-A1EDEFC31697}"/>
              </a:ext>
            </a:extLst>
          </p:cNvPr>
          <p:cNvSpPr txBox="1"/>
          <p:nvPr/>
        </p:nvSpPr>
        <p:spPr>
          <a:xfrm rot="5400000">
            <a:off x="2961016" y="4843153"/>
            <a:ext cx="365277"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mn-lt"/>
                <a:ea typeface="+mn-ea"/>
                <a:cs typeface="+mn-cs"/>
              </a:rPr>
              <a:t>…</a:t>
            </a:r>
            <a:endParaRPr lang="en-GB" sz="2100" kern="1200" dirty="0" err="1">
              <a:solidFill>
                <a:schemeClr val="tx2"/>
              </a:solidFill>
              <a:latin typeface="+mn-lt"/>
              <a:ea typeface="+mn-ea"/>
              <a:cs typeface="+mn-cs"/>
            </a:endParaRPr>
          </a:p>
        </p:txBody>
      </p:sp>
      <p:sp>
        <p:nvSpPr>
          <p:cNvPr id="86" name="Rectangle 85">
            <a:extLst>
              <a:ext uri="{FF2B5EF4-FFF2-40B4-BE49-F238E27FC236}">
                <a16:creationId xmlns:a16="http://schemas.microsoft.com/office/drawing/2014/main" id="{9D04496B-6C87-4504-B1B8-099F508946CA}"/>
              </a:ext>
            </a:extLst>
          </p:cNvPr>
          <p:cNvSpPr/>
          <p:nvPr/>
        </p:nvSpPr>
        <p:spPr>
          <a:xfrm>
            <a:off x="8137766" y="5187131"/>
            <a:ext cx="105165" cy="29182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TextBox 86">
            <a:extLst>
              <a:ext uri="{FF2B5EF4-FFF2-40B4-BE49-F238E27FC236}">
                <a16:creationId xmlns:a16="http://schemas.microsoft.com/office/drawing/2014/main" id="{8EA8C61C-9318-4A49-BB7C-C25D2FD97100}"/>
              </a:ext>
            </a:extLst>
          </p:cNvPr>
          <p:cNvSpPr txBox="1"/>
          <p:nvPr/>
        </p:nvSpPr>
        <p:spPr>
          <a:xfrm>
            <a:off x="8324751" y="5231538"/>
            <a:ext cx="1788951"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Copy </a:t>
            </a:r>
            <a:r>
              <a:rPr lang="en-GB" sz="1400" dirty="0">
                <a:solidFill>
                  <a:srgbClr val="333E48"/>
                </a:solidFill>
                <a:latin typeface="Consolas" panose="020B0609020204030204" pitchFamily="49" charset="0"/>
              </a:rPr>
              <a:t>Data Block #n</a:t>
            </a:r>
            <a:endPar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endParaRPr>
          </a:p>
        </p:txBody>
      </p:sp>
      <p:cxnSp>
        <p:nvCxnSpPr>
          <p:cNvPr id="88" name="Straight Arrow Connector 87">
            <a:extLst>
              <a:ext uri="{FF2B5EF4-FFF2-40B4-BE49-F238E27FC236}">
                <a16:creationId xmlns:a16="http://schemas.microsoft.com/office/drawing/2014/main" id="{6005A04C-659C-43BD-9C8B-56FB92C70807}"/>
              </a:ext>
            </a:extLst>
          </p:cNvPr>
          <p:cNvCxnSpPr>
            <a:cxnSpLocks/>
            <a:endCxn id="86" idx="0"/>
          </p:cNvCxnSpPr>
          <p:nvPr/>
        </p:nvCxnSpPr>
        <p:spPr>
          <a:xfrm flipV="1">
            <a:off x="4811824" y="5187131"/>
            <a:ext cx="3378525" cy="3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9" name="TextBox 88">
            <a:extLst>
              <a:ext uri="{FF2B5EF4-FFF2-40B4-BE49-F238E27FC236}">
                <a16:creationId xmlns:a16="http://schemas.microsoft.com/office/drawing/2014/main" id="{B8D655A9-CCC4-4A64-BFA3-6418ADADB91A}"/>
              </a:ext>
            </a:extLst>
          </p:cNvPr>
          <p:cNvSpPr txBox="1"/>
          <p:nvPr/>
        </p:nvSpPr>
        <p:spPr>
          <a:xfrm>
            <a:off x="4991881" y="4985580"/>
            <a:ext cx="1093248"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Timer event</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90" name="Straight Arrow Connector 89">
            <a:extLst>
              <a:ext uri="{FF2B5EF4-FFF2-40B4-BE49-F238E27FC236}">
                <a16:creationId xmlns:a16="http://schemas.microsoft.com/office/drawing/2014/main" id="{1A9F6257-BEF6-4B85-A60C-4A85ECD3F042}"/>
              </a:ext>
            </a:extLst>
          </p:cNvPr>
          <p:cNvCxnSpPr>
            <a:cxnSpLocks/>
            <a:stCxn id="86" idx="2"/>
          </p:cNvCxnSpPr>
          <p:nvPr/>
        </p:nvCxnSpPr>
        <p:spPr>
          <a:xfrm flipH="1" flipV="1">
            <a:off x="4782769" y="5457708"/>
            <a:ext cx="3407580" cy="21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A34D3AEB-F3CF-42D3-9862-E82FB6C149DE}"/>
              </a:ext>
            </a:extLst>
          </p:cNvPr>
          <p:cNvCxnSpPr>
            <a:cxnSpLocks/>
          </p:cNvCxnSpPr>
          <p:nvPr/>
        </p:nvCxnSpPr>
        <p:spPr>
          <a:xfrm flipH="1">
            <a:off x="1861229" y="5454466"/>
            <a:ext cx="2831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5AC3F96C-0183-43FD-86FB-C5AA9BEF9602}"/>
              </a:ext>
            </a:extLst>
          </p:cNvPr>
          <p:cNvSpPr txBox="1"/>
          <p:nvPr/>
        </p:nvSpPr>
        <p:spPr>
          <a:xfrm>
            <a:off x="1969825" y="5222281"/>
            <a:ext cx="2285882"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Driver Event (New Data)</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98" name="Straight Arrow Connector 97">
            <a:extLst>
              <a:ext uri="{FF2B5EF4-FFF2-40B4-BE49-F238E27FC236}">
                <a16:creationId xmlns:a16="http://schemas.microsoft.com/office/drawing/2014/main" id="{868F4167-8C1F-42FD-8D83-6D2D3317336B}"/>
              </a:ext>
            </a:extLst>
          </p:cNvPr>
          <p:cNvCxnSpPr>
            <a:cxnSpLocks/>
          </p:cNvCxnSpPr>
          <p:nvPr/>
        </p:nvCxnSpPr>
        <p:spPr>
          <a:xfrm>
            <a:off x="1882996" y="5914758"/>
            <a:ext cx="28540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618E9967-E7A2-4A48-BF9E-A5E2967689D2}"/>
              </a:ext>
            </a:extLst>
          </p:cNvPr>
          <p:cNvSpPr txBox="1"/>
          <p:nvPr/>
        </p:nvSpPr>
        <p:spPr>
          <a:xfrm>
            <a:off x="1991234" y="5720859"/>
            <a:ext cx="1391407"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err="1">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Sto</a:t>
            </a:r>
            <a:r>
              <a:rPr lang="en-GB" sz="1400" dirty="0">
                <a:solidFill>
                  <a:srgbClr val="000000">
                    <a:lumMod val="75000"/>
                    <a:lumOff val="25000"/>
                  </a:srgbClr>
                </a:solidFill>
                <a:latin typeface="Consolas" panose="020B0609020204030204" pitchFamily="49" charset="0"/>
              </a:rPr>
              <a:t>p</a:t>
            </a: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 Operation</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811787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1FDFE44-E848-4BDE-B5F6-9264A0D50477}"/>
              </a:ext>
            </a:extLst>
          </p:cNvPr>
          <p:cNvSpPr/>
          <p:nvPr/>
        </p:nvSpPr>
        <p:spPr>
          <a:xfrm>
            <a:off x="3165843" y="1194149"/>
            <a:ext cx="5587208" cy="1701714"/>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685771"/>
              <a:gd name="connsiteY0" fmla="*/ 0 h 1689434"/>
              <a:gd name="connsiteX1" fmla="*/ 5685771 w 5685771"/>
              <a:gd name="connsiteY1" fmla="*/ 19366 h 1689434"/>
              <a:gd name="connsiteX2" fmla="*/ 5675972 w 5685771"/>
              <a:gd name="connsiteY2" fmla="*/ 770012 h 1689434"/>
              <a:gd name="connsiteX3" fmla="*/ 3710007 w 5685771"/>
              <a:gd name="connsiteY3" fmla="*/ 762205 h 1689434"/>
              <a:gd name="connsiteX4" fmla="*/ 3703487 w 5685771"/>
              <a:gd name="connsiteY4" fmla="*/ 1689434 h 1689434"/>
              <a:gd name="connsiteX5" fmla="*/ 6440 w 5685771"/>
              <a:gd name="connsiteY5" fmla="*/ 1663677 h 1689434"/>
              <a:gd name="connsiteX6" fmla="*/ 0 w 5685771"/>
              <a:gd name="connsiteY6" fmla="*/ 0 h 1689434"/>
              <a:gd name="connsiteX0" fmla="*/ 0 w 5698001"/>
              <a:gd name="connsiteY0" fmla="*/ 0 h 1689434"/>
              <a:gd name="connsiteX1" fmla="*/ 5685771 w 5698001"/>
              <a:gd name="connsiteY1" fmla="*/ 19366 h 1689434"/>
              <a:gd name="connsiteX2" fmla="*/ 5698001 w 5698001"/>
              <a:gd name="connsiteY2" fmla="*/ 770012 h 1689434"/>
              <a:gd name="connsiteX3" fmla="*/ 3710007 w 5698001"/>
              <a:gd name="connsiteY3" fmla="*/ 762205 h 1689434"/>
              <a:gd name="connsiteX4" fmla="*/ 3703487 w 5698001"/>
              <a:gd name="connsiteY4" fmla="*/ 1689434 h 1689434"/>
              <a:gd name="connsiteX5" fmla="*/ 6440 w 5698001"/>
              <a:gd name="connsiteY5" fmla="*/ 1663677 h 1689434"/>
              <a:gd name="connsiteX6" fmla="*/ 0 w 5698001"/>
              <a:gd name="connsiteY6" fmla="*/ 0 h 16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001" h="1689434">
                <a:moveTo>
                  <a:pt x="0" y="0"/>
                </a:moveTo>
                <a:lnTo>
                  <a:pt x="5685771" y="19366"/>
                </a:lnTo>
                <a:lnTo>
                  <a:pt x="5698001" y="770012"/>
                </a:lnTo>
                <a:lnTo>
                  <a:pt x="3710007" y="762205"/>
                </a:lnTo>
                <a:cubicBezTo>
                  <a:pt x="3707834" y="1071281"/>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200" kern="0">
                <a:solidFill>
                  <a:schemeClr val="accent2"/>
                </a:solidFill>
                <a:latin typeface="+mn-lt"/>
              </a:rPr>
              <a:t>User Application Code</a:t>
            </a:r>
            <a:endParaRPr lang="en-GB" sz="1200" kern="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83133"/>
            <a:ext cx="11227300" cy="512562"/>
          </a:xfrm>
        </p:spPr>
        <p:txBody>
          <a:bodyPr/>
          <a:lstStyle/>
          <a:p>
            <a:r>
              <a:rPr lang="en-US" sz="3198" dirty="0"/>
              <a:t>FVP Platform for </a:t>
            </a:r>
            <a:r>
              <a:rPr lang="en-US" sz="3198"/>
              <a:t>IoT/DSP/ML Software Development</a:t>
            </a:r>
            <a:endParaRPr lang="en-US" sz="3198" dirty="0"/>
          </a:p>
        </p:txBody>
      </p:sp>
      <p:sp>
        <p:nvSpPr>
          <p:cNvPr id="21" name="Rectangle 20">
            <a:extLst>
              <a:ext uri="{FF2B5EF4-FFF2-40B4-BE49-F238E27FC236}">
                <a16:creationId xmlns:a16="http://schemas.microsoft.com/office/drawing/2014/main" id="{55D6DD88-1FD7-4BA4-AB28-44E626DD2497}"/>
              </a:ext>
            </a:extLst>
          </p:cNvPr>
          <p:cNvSpPr/>
          <p:nvPr/>
        </p:nvSpPr>
        <p:spPr>
          <a:xfrm>
            <a:off x="1186882" y="3067129"/>
            <a:ext cx="7640235" cy="111380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dirty="0">
                <a:solidFill>
                  <a:srgbClr val="000000"/>
                </a:solidFill>
                <a:latin typeface="+mn-lt"/>
                <a:ea typeface="ＭＳ Ｐゴシック"/>
              </a:rPr>
              <a:t>FVP</a:t>
            </a:r>
            <a:br>
              <a:rPr lang="en-US" sz="1600" kern="0" dirty="0">
                <a:latin typeface="+mn-lt"/>
              </a:rPr>
            </a:br>
            <a:r>
              <a:rPr lang="en-US" sz="1600" kern="0" dirty="0">
                <a:solidFill>
                  <a:srgbClr val="000000"/>
                </a:solidFill>
                <a:latin typeface="+mn-lt"/>
                <a:ea typeface="ＭＳ Ｐゴシック"/>
              </a:rPr>
              <a:t>Layer</a:t>
            </a:r>
            <a:endParaRPr lang="en-GB" sz="1600" kern="0" dirty="0">
              <a:solidFill>
                <a:srgbClr val="000000"/>
              </a:solidFill>
              <a:latin typeface="+mn-lt"/>
              <a:ea typeface="ＭＳ Ｐゴシック"/>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3240618" y="4520734"/>
            <a:ext cx="1645062" cy="664162"/>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Events on changes of LEDs</a:t>
            </a:r>
            <a:endParaRPr lang="en-US" sz="1200" kern="0" dirty="0">
              <a:solidFill>
                <a:srgbClr val="FFFFFF"/>
              </a:solidFill>
              <a:latin typeface="+mn-lt"/>
              <a:ea typeface="ＭＳ Ｐゴシック"/>
              <a:cs typeface="Calibri"/>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483132" y="2628874"/>
            <a:ext cx="1160347" cy="1901309"/>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3254312" y="3136485"/>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I/O-Driver</a:t>
            </a:r>
            <a:endParaRPr lang="en-US" sz="1200" kern="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1430521" y="129796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1422213" y="1880480"/>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5108491" y="4482644"/>
            <a:ext cx="1645063" cy="715128"/>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Python Interface:</a:t>
            </a:r>
          </a:p>
          <a:p>
            <a:pPr defTabSz="456936">
              <a:spcBef>
                <a:spcPts val="0"/>
              </a:spcBef>
              <a:spcAft>
                <a:spcPts val="0"/>
              </a:spcAft>
              <a:defRPr/>
            </a:pPr>
            <a:r>
              <a:rPr lang="en-US" sz="1200" kern="0" dirty="0">
                <a:solidFill>
                  <a:srgbClr val="FFFFFF"/>
                </a:solidFill>
                <a:latin typeface="+mn-lt"/>
                <a:ea typeface="ＭＳ Ｐゴシック"/>
                <a:cs typeface="Calibri"/>
              </a:rPr>
              <a:t> - Script for Audio input</a:t>
            </a:r>
            <a:endParaRPr lang="en-US" sz="1200" kern="0" dirty="0">
              <a:solidFill>
                <a:srgbClr val="FFFFFF"/>
              </a:solidFill>
              <a:latin typeface="+mn-lt"/>
              <a:cs typeface="Calibri"/>
            </a:endParaRPr>
          </a:p>
        </p:txBody>
      </p:sp>
      <p:sp>
        <p:nvSpPr>
          <p:cNvPr id="33" name="Down Arrow 28">
            <a:extLst>
              <a:ext uri="{FF2B5EF4-FFF2-40B4-BE49-F238E27FC236}">
                <a16:creationId xmlns:a16="http://schemas.microsoft.com/office/drawing/2014/main" id="{0CA77243-2CE9-4FEA-94E0-244BC67E78BD}"/>
              </a:ext>
            </a:extLst>
          </p:cNvPr>
          <p:cNvSpPr/>
          <p:nvPr/>
        </p:nvSpPr>
        <p:spPr>
          <a:xfrm>
            <a:off x="5317717" y="2559043"/>
            <a:ext cx="1160347" cy="1926690"/>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7231424" y="1891574"/>
            <a:ext cx="1160347" cy="1247960"/>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4" name="TextBox 63">
            <a:extLst>
              <a:ext uri="{FF2B5EF4-FFF2-40B4-BE49-F238E27FC236}">
                <a16:creationId xmlns:a16="http://schemas.microsoft.com/office/drawing/2014/main" id="{E6AE87CE-C7E3-4059-B2F7-3E421B34CA4F}"/>
              </a:ext>
            </a:extLst>
          </p:cNvPr>
          <p:cNvSpPr txBox="1"/>
          <p:nvPr/>
        </p:nvSpPr>
        <p:spPr>
          <a:xfrm>
            <a:off x="7009181" y="1918041"/>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100"/>
              <a:t>BSD-Socket</a:t>
            </a:r>
            <a:endParaRPr lang="en-GB" sz="1400">
              <a:solidFill>
                <a:schemeClr val="accent1"/>
              </a:solidFill>
              <a:latin typeface="+mn-lt"/>
              <a:ea typeface="+mn-ea"/>
            </a:endParaRPr>
          </a:p>
        </p:txBody>
      </p:sp>
      <p:sp>
        <p:nvSpPr>
          <p:cNvPr id="65" name="Rectangle 64">
            <a:extLst>
              <a:ext uri="{FF2B5EF4-FFF2-40B4-BE49-F238E27FC236}">
                <a16:creationId xmlns:a16="http://schemas.microsoft.com/office/drawing/2014/main" id="{B277B62A-660E-423C-88FA-D779BD39AD6E}"/>
              </a:ext>
            </a:extLst>
          </p:cNvPr>
          <p:cNvSpPr/>
          <p:nvPr/>
        </p:nvSpPr>
        <p:spPr>
          <a:xfrm>
            <a:off x="6980792" y="314182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Socket (VSocket)</a:t>
            </a:r>
            <a:endParaRPr lang="en-US" sz="1400" kern="0" dirty="0">
              <a:solidFill>
                <a:srgbClr val="FFFFFF"/>
              </a:solidFill>
              <a:latin typeface="+mn-lt"/>
              <a:cs typeface="Calibri"/>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3263510" y="2102548"/>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Demo or test</a:t>
            </a:r>
            <a:br>
              <a:rPr lang="en-US" sz="1400" kern="0" dirty="0">
                <a:solidFill>
                  <a:srgbClr val="FFFFFF"/>
                </a:solidFill>
                <a:latin typeface="+mn-lt"/>
              </a:rPr>
            </a:br>
            <a:r>
              <a:rPr lang="en-US" sz="1400" kern="0" dirty="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5060092" y="2096199"/>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i.e. Voice</a:t>
            </a:r>
            <a:br>
              <a:rPr lang="en-US" sz="1400" kern="0">
                <a:solidFill>
                  <a:srgbClr val="FFFFFF"/>
                </a:solidFill>
                <a:latin typeface="+mn-lt"/>
              </a:rPr>
            </a:br>
            <a:r>
              <a:rPr lang="en-US" sz="1400" kern="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7256817" y="3601439"/>
            <a:ext cx="1160347" cy="884295"/>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2" name="Rectangle 31">
            <a:extLst>
              <a:ext uri="{FF2B5EF4-FFF2-40B4-BE49-F238E27FC236}">
                <a16:creationId xmlns:a16="http://schemas.microsoft.com/office/drawing/2014/main" id="{AFE94C40-7286-481A-8769-BECEB8F4FBEE}"/>
              </a:ext>
            </a:extLst>
          </p:cNvPr>
          <p:cNvSpPr/>
          <p:nvPr/>
        </p:nvSpPr>
        <p:spPr>
          <a:xfrm>
            <a:off x="1420068" y="2457733"/>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34" name="Rectangle 33">
            <a:extLst>
              <a:ext uri="{FF2B5EF4-FFF2-40B4-BE49-F238E27FC236}">
                <a16:creationId xmlns:a16="http://schemas.microsoft.com/office/drawing/2014/main" id="{7DCE581A-B989-45F5-A63F-785DFF7790CC}"/>
              </a:ext>
            </a:extLst>
          </p:cNvPr>
          <p:cNvSpPr/>
          <p:nvPr/>
        </p:nvSpPr>
        <p:spPr>
          <a:xfrm>
            <a:off x="3268573" y="1461081"/>
            <a:ext cx="5395752" cy="444501"/>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dirty="0">
                <a:solidFill>
                  <a:srgbClr val="FFFFFF"/>
                </a:solidFill>
                <a:latin typeface="+mn-lt"/>
                <a:ea typeface="ＭＳ Ｐゴシック"/>
              </a:rPr>
              <a:t>Application that connects to Internet via BSD-Socket</a:t>
            </a:r>
            <a:endParaRPr lang="en-US" sz="1400" kern="0" dirty="0">
              <a:solidFill>
                <a:srgbClr val="FFFFFF"/>
              </a:solidFill>
              <a:latin typeface="+mn-lt"/>
              <a:ea typeface="ＭＳ Ｐゴシック"/>
              <a:cs typeface="Calibri"/>
            </a:endParaRPr>
          </a:p>
        </p:txBody>
      </p:sp>
      <p:sp>
        <p:nvSpPr>
          <p:cNvPr id="35" name="Rectangle 34">
            <a:extLst>
              <a:ext uri="{FF2B5EF4-FFF2-40B4-BE49-F238E27FC236}">
                <a16:creationId xmlns:a16="http://schemas.microsoft.com/office/drawing/2014/main" id="{AB095A80-2033-4914-BA20-4AFB1EC1D44C}"/>
              </a:ext>
            </a:extLst>
          </p:cNvPr>
          <p:cNvSpPr/>
          <p:nvPr/>
        </p:nvSpPr>
        <p:spPr>
          <a:xfrm>
            <a:off x="5061271" y="3136240"/>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Audio Driver</a:t>
            </a:r>
          </a:p>
        </p:txBody>
      </p:sp>
      <p:sp>
        <p:nvSpPr>
          <p:cNvPr id="37" name="Rectangle 36">
            <a:extLst>
              <a:ext uri="{FF2B5EF4-FFF2-40B4-BE49-F238E27FC236}">
                <a16:creationId xmlns:a16="http://schemas.microsoft.com/office/drawing/2014/main" id="{EB2465A0-66D0-4A3F-9418-AAC68906FB9C}"/>
              </a:ext>
            </a:extLst>
          </p:cNvPr>
          <p:cNvSpPr/>
          <p:nvPr/>
        </p:nvSpPr>
        <p:spPr>
          <a:xfrm>
            <a:off x="7016798" y="4485733"/>
            <a:ext cx="1645491" cy="730250"/>
          </a:xfrm>
          <a:prstGeom prst="rect">
            <a:avLst/>
          </a:prstGeom>
          <a:solidFill>
            <a:srgbClr val="58595B"/>
          </a:solidFill>
          <a:ln w="9525" cap="flat" cmpd="sng" algn="ctr">
            <a:noFill/>
            <a:prstDash val="solid"/>
          </a:ln>
          <a:effectLst/>
        </p:spPr>
        <p:txBody>
          <a:bodyPr lIns="91420" tIns="45711" rIns="91420" bIns="45711" numCol="1" rtlCol="0" anchor="t"/>
          <a:lstStyle/>
          <a:p>
            <a:pPr defTabSz="457073" eaLnBrk="1" fontAlgn="auto" hangingPunct="1">
              <a:spcBef>
                <a:spcPts val="0"/>
              </a:spcBef>
              <a:spcAft>
                <a:spcPts val="0"/>
              </a:spcAft>
              <a:defRPr/>
            </a:pPr>
            <a:r>
              <a:rPr lang="en-US" sz="1200" kern="0" dirty="0">
                <a:solidFill>
                  <a:srgbClr val="FFFFFF"/>
                </a:solidFill>
                <a:latin typeface="+mn-lt"/>
                <a:ea typeface="ＭＳ Ｐゴシック"/>
              </a:rPr>
              <a:t>Connection to the Internet via Socket</a:t>
            </a:r>
            <a:endParaRPr lang="en-US" sz="1200" kern="0" dirty="0">
              <a:solidFill>
                <a:srgbClr val="FFFFFF"/>
              </a:solidFill>
              <a:latin typeface="+mn-lt"/>
              <a:ea typeface="ＭＳ Ｐゴシック"/>
              <a:cs typeface="Calibri"/>
            </a:endParaRPr>
          </a:p>
        </p:txBody>
      </p:sp>
      <p:sp>
        <p:nvSpPr>
          <p:cNvPr id="28" name="Rectangle 27">
            <a:extLst>
              <a:ext uri="{FF2B5EF4-FFF2-40B4-BE49-F238E27FC236}">
                <a16:creationId xmlns:a16="http://schemas.microsoft.com/office/drawing/2014/main" id="{6F5C535E-BCC5-43D0-9D6B-9E0A79BA9033}"/>
              </a:ext>
            </a:extLst>
          </p:cNvPr>
          <p:cNvSpPr/>
          <p:nvPr/>
        </p:nvSpPr>
        <p:spPr>
          <a:xfrm>
            <a:off x="5061270" y="3664560"/>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Streaming Interface (VSI)</a:t>
            </a:r>
            <a:endParaRPr lang="en-US" sz="1400" kern="0">
              <a:solidFill>
                <a:srgbClr val="FFFFFF"/>
              </a:solidFill>
              <a:latin typeface="+mn-lt"/>
              <a:ea typeface="ＭＳ Ｐゴシック"/>
              <a:cs typeface="Calibri"/>
            </a:endParaRPr>
          </a:p>
        </p:txBody>
      </p:sp>
      <p:sp>
        <p:nvSpPr>
          <p:cNvPr id="6" name="Callout: Line with Border and Accent Bar 5">
            <a:extLst>
              <a:ext uri="{FF2B5EF4-FFF2-40B4-BE49-F238E27FC236}">
                <a16:creationId xmlns:a16="http://schemas.microsoft.com/office/drawing/2014/main" id="{5C8AE600-D350-431A-98D4-F4D6D10440F8}"/>
              </a:ext>
            </a:extLst>
          </p:cNvPr>
          <p:cNvSpPr/>
          <p:nvPr/>
        </p:nvSpPr>
        <p:spPr>
          <a:xfrm>
            <a:off x="9744012" y="4114548"/>
            <a:ext cx="1809813" cy="612648"/>
          </a:xfrm>
          <a:prstGeom prst="accentBorderCallout1">
            <a:avLst>
              <a:gd name="adj1" fmla="val 18750"/>
              <a:gd name="adj2" fmla="val -8333"/>
              <a:gd name="adj3" fmla="val -107235"/>
              <a:gd name="adj4" fmla="val -171310"/>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This can is under full user control and can service also Video or Sensor data</a:t>
            </a:r>
            <a:endParaRPr lang="en-GB" sz="1200" dirty="0">
              <a:solidFill>
                <a:schemeClr val="tx1"/>
              </a:solidFill>
            </a:endParaRPr>
          </a:p>
        </p:txBody>
      </p:sp>
      <p:sp>
        <p:nvSpPr>
          <p:cNvPr id="29" name="Callout: Line with Border and Accent Bar 28">
            <a:extLst>
              <a:ext uri="{FF2B5EF4-FFF2-40B4-BE49-F238E27FC236}">
                <a16:creationId xmlns:a16="http://schemas.microsoft.com/office/drawing/2014/main" id="{BB4C560C-E94B-4CD5-92E7-D32EC6A58E19}"/>
              </a:ext>
            </a:extLst>
          </p:cNvPr>
          <p:cNvSpPr/>
          <p:nvPr/>
        </p:nvSpPr>
        <p:spPr>
          <a:xfrm>
            <a:off x="9750362" y="4959098"/>
            <a:ext cx="1809813" cy="612648"/>
          </a:xfrm>
          <a:prstGeom prst="accentBorderCallout1">
            <a:avLst>
              <a:gd name="adj1" fmla="val 18750"/>
              <a:gd name="adj2" fmla="val -8333"/>
              <a:gd name="adj3" fmla="val -154913"/>
              <a:gd name="adj4" fmla="val -172363"/>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Up to 8 VSI instances are</a:t>
            </a:r>
            <a:br>
              <a:rPr lang="en-US" sz="1200" dirty="0">
                <a:solidFill>
                  <a:schemeClr val="tx1"/>
                </a:solidFill>
              </a:rPr>
            </a:br>
            <a:r>
              <a:rPr lang="en-US" sz="1200" dirty="0">
                <a:solidFill>
                  <a:schemeClr val="tx1"/>
                </a:solidFill>
              </a:rPr>
              <a:t>supported</a:t>
            </a:r>
            <a:endParaRPr lang="en-GB" sz="1200" dirty="0">
              <a:solidFill>
                <a:schemeClr val="tx1"/>
              </a:solidFill>
            </a:endParaRPr>
          </a:p>
        </p:txBody>
      </p:sp>
    </p:spTree>
    <p:extLst>
      <p:ext uri="{BB962C8B-B14F-4D97-AF65-F5344CB8AC3E}">
        <p14:creationId xmlns:p14="http://schemas.microsoft.com/office/powerpoint/2010/main" val="1505799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3B00C93-12F7-E243-9382-43BE9113D3E1}"/>
              </a:ext>
            </a:extLst>
          </p:cNvPr>
          <p:cNvSpPr/>
          <p:nvPr/>
        </p:nvSpPr>
        <p:spPr>
          <a:xfrm>
            <a:off x="8491219" y="3601572"/>
            <a:ext cx="3219894" cy="2462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245FB279-06EC-6449-ACE0-5DD9BD101B4C}"/>
              </a:ext>
            </a:extLst>
          </p:cNvPr>
          <p:cNvSpPr>
            <a:spLocks noGrp="1"/>
          </p:cNvSpPr>
          <p:nvPr>
            <p:ph type="title"/>
          </p:nvPr>
        </p:nvSpPr>
        <p:spPr/>
        <p:txBody>
          <a:bodyPr/>
          <a:lstStyle/>
          <a:p>
            <a:r>
              <a:rPr lang="en-US"/>
              <a:t>Types of Software Testing</a:t>
            </a:r>
          </a:p>
        </p:txBody>
      </p:sp>
      <p:sp>
        <p:nvSpPr>
          <p:cNvPr id="11" name="Text Placeholder 10">
            <a:extLst>
              <a:ext uri="{FF2B5EF4-FFF2-40B4-BE49-F238E27FC236}">
                <a16:creationId xmlns:a16="http://schemas.microsoft.com/office/drawing/2014/main" id="{C80399E5-A0C8-B84F-AFA6-61435CB64307}"/>
              </a:ext>
            </a:extLst>
          </p:cNvPr>
          <p:cNvSpPr>
            <a:spLocks noGrp="1"/>
          </p:cNvSpPr>
          <p:nvPr>
            <p:ph type="body" sz="quarter" idx="13"/>
          </p:nvPr>
        </p:nvSpPr>
        <p:spPr/>
        <p:txBody>
          <a:bodyPr/>
          <a:lstStyle/>
          <a:p>
            <a:r>
              <a:rPr lang="en-US"/>
              <a:t>Better quality faster, conforming to safety standards</a:t>
            </a:r>
          </a:p>
        </p:txBody>
      </p:sp>
      <p:sp>
        <p:nvSpPr>
          <p:cNvPr id="17" name="Content Placeholder 3">
            <a:extLst>
              <a:ext uri="{FF2B5EF4-FFF2-40B4-BE49-F238E27FC236}">
                <a16:creationId xmlns:a16="http://schemas.microsoft.com/office/drawing/2014/main" id="{A6343AA1-E290-BE4B-A5A3-75AD6929FBAA}"/>
              </a:ext>
            </a:extLst>
          </p:cNvPr>
          <p:cNvSpPr>
            <a:spLocks noGrp="1"/>
          </p:cNvSpPr>
          <p:nvPr>
            <p:ph idx="1"/>
          </p:nvPr>
        </p:nvSpPr>
        <p:spPr>
          <a:xfrm>
            <a:off x="480889" y="1583079"/>
            <a:ext cx="7419855" cy="4630463"/>
          </a:xfrm>
        </p:spPr>
        <p:txBody>
          <a:bodyPr/>
          <a:lstStyle/>
          <a:p>
            <a:r>
              <a:rPr lang="en-US" sz="1999" dirty="0"/>
              <a:t>Unit Testing</a:t>
            </a:r>
          </a:p>
          <a:p>
            <a:pPr lvl="1"/>
            <a:r>
              <a:rPr lang="en-US" sz="1799" dirty="0"/>
              <a:t>Test little chunks of code at a time.</a:t>
            </a:r>
          </a:p>
          <a:p>
            <a:pPr lvl="1"/>
            <a:r>
              <a:rPr lang="en-US" sz="1799" dirty="0"/>
              <a:t>Tested against your ‘test’ build.</a:t>
            </a:r>
          </a:p>
          <a:p>
            <a:r>
              <a:rPr lang="en-US" sz="1999" dirty="0"/>
              <a:t>Integration Testing</a:t>
            </a:r>
          </a:p>
          <a:p>
            <a:pPr lvl="1"/>
            <a:r>
              <a:rPr lang="en-US" sz="1799" dirty="0"/>
              <a:t>Test whether two components work together when they are combined. Verifies that the interface between them works properly.</a:t>
            </a:r>
          </a:p>
          <a:p>
            <a:pPr lvl="1"/>
            <a:r>
              <a:rPr lang="en-US" sz="1799" dirty="0"/>
              <a:t>Tested against your ‘test’ build.</a:t>
            </a:r>
          </a:p>
          <a:p>
            <a:r>
              <a:rPr lang="en-US" sz="1999" dirty="0"/>
              <a:t>System (Black-box) Testing</a:t>
            </a:r>
          </a:p>
          <a:p>
            <a:pPr lvl="1"/>
            <a:r>
              <a:rPr lang="en-US" sz="1799" dirty="0"/>
              <a:t>Test that final system works as expected. Control external controls &amp; stimuli to system and measure response.</a:t>
            </a:r>
          </a:p>
          <a:p>
            <a:pPr lvl="1"/>
            <a:r>
              <a:rPr lang="en-US" sz="1799" dirty="0"/>
              <a:t>Tested against your ‘release’ build.</a:t>
            </a:r>
          </a:p>
          <a:p>
            <a:r>
              <a:rPr lang="en-US" sz="1999" b="1" dirty="0"/>
              <a:t>Regression Testing</a:t>
            </a:r>
          </a:p>
          <a:p>
            <a:pPr lvl="1"/>
            <a:r>
              <a:rPr lang="en-US" sz="1799" b="1" dirty="0"/>
              <a:t>Suite of tests (unit &amp; integration tests) &amp; run continuously upon version control updates. </a:t>
            </a:r>
          </a:p>
          <a:p>
            <a:pPr lvl="1"/>
            <a:r>
              <a:rPr lang="en-US" sz="1799" b="1" dirty="0"/>
              <a:t>Used in Continuous Integration (CI)</a:t>
            </a:r>
          </a:p>
          <a:p>
            <a:pPr lvl="1"/>
            <a:endParaRPr lang="en-US" dirty="0"/>
          </a:p>
        </p:txBody>
      </p:sp>
      <p:pic>
        <p:nvPicPr>
          <p:cNvPr id="19" name="Graphic 18">
            <a:extLst>
              <a:ext uri="{FF2B5EF4-FFF2-40B4-BE49-F238E27FC236}">
                <a16:creationId xmlns:a16="http://schemas.microsoft.com/office/drawing/2014/main" id="{4E7A0BA4-C1B8-AB48-AC8F-8C735766546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10826" y="3471055"/>
            <a:ext cx="3780679" cy="2742486"/>
          </a:xfrm>
          <a:prstGeom prst="rect">
            <a:avLst/>
          </a:prstGeom>
        </p:spPr>
      </p:pic>
      <p:pic>
        <p:nvPicPr>
          <p:cNvPr id="23" name="Graphic 22">
            <a:extLst>
              <a:ext uri="{FF2B5EF4-FFF2-40B4-BE49-F238E27FC236}">
                <a16:creationId xmlns:a16="http://schemas.microsoft.com/office/drawing/2014/main" id="{E413BA76-456B-6442-9A19-77BFF25BFD3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567172" y="314443"/>
            <a:ext cx="3067986" cy="3287128"/>
          </a:xfrm>
          <a:prstGeom prst="rect">
            <a:avLst/>
          </a:prstGeom>
        </p:spPr>
      </p:pic>
      <p:sp>
        <p:nvSpPr>
          <p:cNvPr id="3" name="Arrow: Down 2">
            <a:extLst>
              <a:ext uri="{FF2B5EF4-FFF2-40B4-BE49-F238E27FC236}">
                <a16:creationId xmlns:a16="http://schemas.microsoft.com/office/drawing/2014/main" id="{E6CB0E59-2575-4CFF-B4F4-F456759D2030}"/>
              </a:ext>
            </a:extLst>
          </p:cNvPr>
          <p:cNvSpPr/>
          <p:nvPr/>
        </p:nvSpPr>
        <p:spPr>
          <a:xfrm>
            <a:off x="8144788" y="4089600"/>
            <a:ext cx="1620000" cy="900000"/>
          </a:xfrm>
          <a:prstGeom prst="downArrow">
            <a:avLst>
              <a:gd name="adj1" fmla="val 66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AVH should make this simpler</a:t>
            </a:r>
            <a:endParaRPr lang="en-GB" sz="1400" dirty="0"/>
          </a:p>
        </p:txBody>
      </p:sp>
    </p:spTree>
    <p:extLst>
      <p:ext uri="{BB962C8B-B14F-4D97-AF65-F5344CB8AC3E}">
        <p14:creationId xmlns:p14="http://schemas.microsoft.com/office/powerpoint/2010/main" val="283776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3CB7E30-3312-78A3-F303-13FD38422932}"/>
              </a:ext>
            </a:extLst>
          </p:cNvPr>
          <p:cNvSpPr txBox="1"/>
          <p:nvPr/>
        </p:nvSpPr>
        <p:spPr>
          <a:xfrm>
            <a:off x="3071353" y="4733704"/>
            <a:ext cx="7222343" cy="1555166"/>
          </a:xfrm>
          <a:prstGeom prst="rect">
            <a:avLst/>
          </a:prstGeom>
          <a:solidFill>
            <a:schemeClr val="tx2">
              <a:lumMod val="60000"/>
              <a:lumOff val="40000"/>
            </a:schemeClr>
          </a:solidFill>
          <a:ln>
            <a:solidFill>
              <a:schemeClr val="bg1">
                <a:lumMod val="50000"/>
              </a:schemeClr>
            </a:solidFill>
            <a:prstDash val="solid"/>
          </a:ln>
        </p:spPr>
        <p:txBody>
          <a:bodyPr wrap="square" lIns="0" tIns="0" rIns="0" bIns="0" rtlCol="0">
            <a:noAutofit/>
          </a:bodyPr>
          <a:lstStyle/>
          <a:p>
            <a:pPr algn="ctr" defTabSz="456936" eaLnBrk="1" fontAlgn="auto" hangingPunct="1">
              <a:spcBef>
                <a:spcPts val="0"/>
              </a:spcBef>
              <a:spcAft>
                <a:spcPts val="0"/>
              </a:spcAft>
              <a:defRPr/>
            </a:pPr>
            <a:endParaRPr lang="en-GB" sz="1600" kern="0" dirty="0">
              <a:solidFill>
                <a:schemeClr val="accent2"/>
              </a:solidFill>
              <a:latin typeface="+mn-lt"/>
            </a:endParaRPr>
          </a:p>
        </p:txBody>
      </p:sp>
      <p:sp>
        <p:nvSpPr>
          <p:cNvPr id="38" name="Rectangle 37">
            <a:extLst>
              <a:ext uri="{FF2B5EF4-FFF2-40B4-BE49-F238E27FC236}">
                <a16:creationId xmlns:a16="http://schemas.microsoft.com/office/drawing/2014/main" id="{74488B49-DD9E-7FA3-F804-2939E4D6DB14}"/>
              </a:ext>
            </a:extLst>
          </p:cNvPr>
          <p:cNvSpPr/>
          <p:nvPr/>
        </p:nvSpPr>
        <p:spPr>
          <a:xfrm>
            <a:off x="3071354" y="3184483"/>
            <a:ext cx="7214226" cy="1472427"/>
          </a:xfrm>
          <a:prstGeom prst="rect">
            <a:avLst/>
          </a:prstGeom>
          <a:solidFill>
            <a:srgbClr val="99B6BF"/>
          </a:solidFill>
          <a:ln w="9525" cap="flat" cmpd="sng" algn="ctr">
            <a:solidFill>
              <a:schemeClr val="bg1">
                <a:lumMod val="50000"/>
              </a:schemeClr>
            </a:solid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endParaRPr lang="en-GB" sz="1400" kern="0" dirty="0">
              <a:solidFill>
                <a:srgbClr val="000000"/>
              </a:solidFill>
              <a:latin typeface="+mn-lt"/>
              <a:ea typeface="ＭＳ Ｐゴシック"/>
            </a:endParaRPr>
          </a:p>
        </p:txBody>
      </p:sp>
      <p:sp>
        <p:nvSpPr>
          <p:cNvPr id="36" name="Rectangle 35">
            <a:extLst>
              <a:ext uri="{FF2B5EF4-FFF2-40B4-BE49-F238E27FC236}">
                <a16:creationId xmlns:a16="http://schemas.microsoft.com/office/drawing/2014/main" id="{62EFB4F8-C787-7803-58B4-742D31A91E7E}"/>
              </a:ext>
            </a:extLst>
          </p:cNvPr>
          <p:cNvSpPr/>
          <p:nvPr/>
        </p:nvSpPr>
        <p:spPr>
          <a:xfrm>
            <a:off x="3071353" y="1556619"/>
            <a:ext cx="7214226" cy="1532512"/>
          </a:xfrm>
          <a:prstGeom prst="rect">
            <a:avLst/>
          </a:prstGeom>
          <a:solidFill>
            <a:srgbClr val="A1A4A3"/>
          </a:solidFill>
          <a:ln w="9525" cap="flat" cmpd="sng" algn="ctr">
            <a:solidFill>
              <a:schemeClr val="bg1">
                <a:lumMod val="50000"/>
              </a:schemeClr>
            </a:solid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endParaRPr lang="en-GB" sz="1600" kern="0" dirty="0">
              <a:solidFill>
                <a:srgbClr val="000000"/>
              </a:solidFill>
              <a:latin typeface="+mn-lt"/>
              <a:ea typeface="ＭＳ Ｐゴシック"/>
            </a:endParaRPr>
          </a:p>
        </p:txBody>
      </p:sp>
      <p:sp>
        <p:nvSpPr>
          <p:cNvPr id="14" name="Rectangle 13">
            <a:extLst>
              <a:ext uri="{FF2B5EF4-FFF2-40B4-BE49-F238E27FC236}">
                <a16:creationId xmlns:a16="http://schemas.microsoft.com/office/drawing/2014/main" id="{C3B0998E-D45F-8661-691D-F2855C912CBF}"/>
              </a:ext>
            </a:extLst>
          </p:cNvPr>
          <p:cNvSpPr/>
          <p:nvPr/>
        </p:nvSpPr>
        <p:spPr>
          <a:xfrm>
            <a:off x="4077529" y="1692272"/>
            <a:ext cx="1363402" cy="1336992"/>
          </a:xfrm>
          <a:prstGeom prst="rect">
            <a:avLst/>
          </a:prstGeom>
          <a:solidFill>
            <a:schemeClr val="accent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Developer tools</a:t>
            </a:r>
          </a:p>
          <a:p>
            <a:pPr marL="182880" indent="-91440" defTabSz="453340">
              <a:spcBef>
                <a:spcPts val="0"/>
              </a:spcBef>
              <a:buFont typeface="Arial" panose="020B0604020202020204" pitchFamily="34" charset="0"/>
              <a:buChar char="•"/>
            </a:pPr>
            <a:r>
              <a:rPr lang="en-US" sz="1200" dirty="0">
                <a:solidFill>
                  <a:schemeClr val="bg1"/>
                </a:solidFill>
              </a:rPr>
              <a:t>VsCode</a:t>
            </a:r>
          </a:p>
          <a:p>
            <a:pPr marL="182880" indent="-91440" defTabSz="453340">
              <a:buFont typeface="Arial" panose="020B0604020202020204" pitchFamily="34" charset="0"/>
              <a:buChar char="•"/>
            </a:pPr>
            <a:r>
              <a:rPr lang="en-US" sz="1200" dirty="0">
                <a:solidFill>
                  <a:schemeClr val="bg1"/>
                </a:solidFill>
              </a:rPr>
              <a:t>Keil MDK 6</a:t>
            </a:r>
          </a:p>
          <a:p>
            <a:pPr marL="182880" indent="-91440" defTabSz="453340">
              <a:buFont typeface="Arial" panose="020B0604020202020204" pitchFamily="34" charset="0"/>
              <a:buChar char="•"/>
            </a:pPr>
            <a:r>
              <a:rPr lang="en-US" sz="1200" dirty="0">
                <a:solidFill>
                  <a:schemeClr val="bg1"/>
                </a:solidFill>
              </a:rPr>
              <a:t>IAR</a:t>
            </a:r>
          </a:p>
          <a:p>
            <a:pPr marL="182880" indent="-91440" defTabSz="453340">
              <a:buFont typeface="Arial" panose="020B0604020202020204" pitchFamily="34" charset="0"/>
              <a:buChar char="•"/>
            </a:pPr>
            <a:r>
              <a:rPr lang="en-US" sz="1200" dirty="0">
                <a:solidFill>
                  <a:schemeClr val="bg1"/>
                </a:solidFill>
              </a:rPr>
              <a:t>Command-line</a:t>
            </a:r>
          </a:p>
          <a:p>
            <a:pPr marL="182880" indent="-91440" defTabSz="453340">
              <a:buFont typeface="Arial" panose="020B0604020202020204" pitchFamily="34" charset="0"/>
              <a:buChar char="•"/>
            </a:pPr>
            <a:r>
              <a:rPr lang="en-US" sz="1200" dirty="0">
                <a:solidFill>
                  <a:schemeClr val="bg1"/>
                </a:solidFill>
              </a:rPr>
              <a:t>…</a:t>
            </a: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02355" y="148870"/>
            <a:ext cx="11233150" cy="654760"/>
          </a:xfrm>
        </p:spPr>
        <p:txBody>
          <a:bodyPr/>
          <a:lstStyle/>
          <a:p>
            <a:r>
              <a:rPr lang="en-US" dirty="0"/>
              <a:t>Arm Virtual Hardware (AVH)</a:t>
            </a:r>
          </a:p>
        </p:txBody>
      </p:sp>
      <p:sp>
        <p:nvSpPr>
          <p:cNvPr id="8" name="Rectangle 7">
            <a:extLst>
              <a:ext uri="{FF2B5EF4-FFF2-40B4-BE49-F238E27FC236}">
                <a16:creationId xmlns:a16="http://schemas.microsoft.com/office/drawing/2014/main" id="{F902E442-80C4-485D-A684-DBAE4FA2132D}"/>
              </a:ext>
            </a:extLst>
          </p:cNvPr>
          <p:cNvSpPr/>
          <p:nvPr/>
        </p:nvSpPr>
        <p:spPr>
          <a:xfrm>
            <a:off x="6662863" y="4990742"/>
            <a:ext cx="2321800" cy="1137666"/>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sz="1400" dirty="0">
                <a:solidFill>
                  <a:prstClr val="white"/>
                </a:solidFill>
              </a:rPr>
              <a:t> AVH FVP models</a:t>
            </a:r>
          </a:p>
          <a:p>
            <a:pPr marL="274320" indent="-182880" defTabSz="453340">
              <a:buFont typeface="Arial" panose="020B0604020202020204" pitchFamily="34" charset="0"/>
              <a:buChar char="•"/>
            </a:pPr>
            <a:r>
              <a:rPr lang="en-US" sz="1200" dirty="0">
                <a:solidFill>
                  <a:prstClr val="white"/>
                </a:solidFill>
              </a:rPr>
              <a:t>Cortex-M</a:t>
            </a:r>
          </a:p>
          <a:p>
            <a:pPr marL="274320" indent="-182880" defTabSz="453340">
              <a:buFont typeface="Arial" panose="020B0604020202020204" pitchFamily="34" charset="0"/>
              <a:buChar char="•"/>
            </a:pPr>
            <a:r>
              <a:rPr lang="en-US" sz="1200" dirty="0">
                <a:solidFill>
                  <a:prstClr val="white"/>
                </a:solidFill>
              </a:rPr>
              <a:t>Corstone-300</a:t>
            </a:r>
          </a:p>
          <a:p>
            <a:pPr marL="274320" indent="-182880" defTabSz="453340">
              <a:buFont typeface="Arial" panose="020B0604020202020204" pitchFamily="34" charset="0"/>
              <a:buChar char="•"/>
            </a:pPr>
            <a:r>
              <a:rPr lang="en-US" sz="1200" dirty="0">
                <a:solidFill>
                  <a:prstClr val="white"/>
                </a:solidFill>
              </a:rPr>
              <a:t>Corstone-310</a:t>
            </a:r>
          </a:p>
        </p:txBody>
      </p:sp>
      <p:sp>
        <p:nvSpPr>
          <p:cNvPr id="9" name="Rectangle 8">
            <a:extLst>
              <a:ext uri="{FF2B5EF4-FFF2-40B4-BE49-F238E27FC236}">
                <a16:creationId xmlns:a16="http://schemas.microsoft.com/office/drawing/2014/main" id="{E6BE769A-E12A-4E20-91D0-A0D592592F4A}"/>
              </a:ext>
            </a:extLst>
          </p:cNvPr>
          <p:cNvSpPr/>
          <p:nvPr/>
        </p:nvSpPr>
        <p:spPr>
          <a:xfrm>
            <a:off x="4094341" y="5000608"/>
            <a:ext cx="2099541" cy="112779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sz="1400" dirty="0">
                <a:solidFill>
                  <a:prstClr val="white"/>
                </a:solidFill>
              </a:rPr>
              <a:t> AVH Corellium models</a:t>
            </a:r>
          </a:p>
          <a:p>
            <a:pPr marL="274320" indent="-171450" defTabSz="453340">
              <a:buFont typeface="Arial" panose="020B0604020202020204" pitchFamily="34" charset="0"/>
              <a:buChar char="•"/>
            </a:pPr>
            <a:r>
              <a:rPr lang="en-US" sz="1200" dirty="0">
                <a:solidFill>
                  <a:prstClr val="white"/>
                </a:solidFill>
              </a:rPr>
              <a:t>Raspberry Pi</a:t>
            </a:r>
          </a:p>
          <a:p>
            <a:pPr marL="274320" indent="-171450" defTabSz="453340">
              <a:buFont typeface="Arial" panose="020B0604020202020204" pitchFamily="34" charset="0"/>
              <a:buChar char="•"/>
            </a:pPr>
            <a:r>
              <a:rPr lang="en-US" sz="1200" dirty="0">
                <a:solidFill>
                  <a:prstClr val="white"/>
                </a:solidFill>
              </a:rPr>
              <a:t>NXP i.MX</a:t>
            </a:r>
          </a:p>
          <a:p>
            <a:pPr marL="274320" indent="-171450" defTabSz="453340">
              <a:buFont typeface="Arial" panose="020B0604020202020204" pitchFamily="34" charset="0"/>
              <a:buChar char="•"/>
            </a:pPr>
            <a:r>
              <a:rPr lang="en-US" sz="1200" dirty="0">
                <a:solidFill>
                  <a:prstClr val="white"/>
                </a:solidFill>
              </a:rPr>
              <a:t>Corstone-1000</a:t>
            </a:r>
          </a:p>
          <a:p>
            <a:pPr marL="274320" indent="-182880" defTabSz="453340">
              <a:buFont typeface="Arial" panose="020B0604020202020204" pitchFamily="34" charset="0"/>
              <a:buChar char="•"/>
            </a:pPr>
            <a:r>
              <a:rPr lang="en-US" sz="1200" dirty="0">
                <a:solidFill>
                  <a:prstClr val="white"/>
                </a:solidFill>
              </a:rPr>
              <a:t>…</a:t>
            </a:r>
          </a:p>
        </p:txBody>
      </p:sp>
      <p:sp>
        <p:nvSpPr>
          <p:cNvPr id="39" name="TextBox 38">
            <a:extLst>
              <a:ext uri="{FF2B5EF4-FFF2-40B4-BE49-F238E27FC236}">
                <a16:creationId xmlns:a16="http://schemas.microsoft.com/office/drawing/2014/main" id="{75E4094D-570B-0FC0-3923-E1695090CD23}"/>
              </a:ext>
            </a:extLst>
          </p:cNvPr>
          <p:cNvSpPr txBox="1"/>
          <p:nvPr/>
        </p:nvSpPr>
        <p:spPr>
          <a:xfrm>
            <a:off x="3095074" y="5239910"/>
            <a:ext cx="880203" cy="523220"/>
          </a:xfrm>
          <a:prstGeom prst="rect">
            <a:avLst/>
          </a:prstGeom>
          <a:noFill/>
        </p:spPr>
        <p:txBody>
          <a:bodyPr wrap="square">
            <a:spAutoFit/>
          </a:bodyPr>
          <a:lstStyle/>
          <a:p>
            <a:pPr algn="ctr" defTabSz="453340"/>
            <a:r>
              <a:rPr lang="en-US" sz="1400" dirty="0">
                <a:solidFill>
                  <a:schemeClr val="bg1"/>
                </a:solidFill>
              </a:rPr>
              <a:t>AVH models</a:t>
            </a:r>
          </a:p>
        </p:txBody>
      </p:sp>
      <p:sp>
        <p:nvSpPr>
          <p:cNvPr id="40" name="TextBox 39">
            <a:extLst>
              <a:ext uri="{FF2B5EF4-FFF2-40B4-BE49-F238E27FC236}">
                <a16:creationId xmlns:a16="http://schemas.microsoft.com/office/drawing/2014/main" id="{BCC291F0-0CC2-923E-CD03-1CCD4C446FD9}"/>
              </a:ext>
            </a:extLst>
          </p:cNvPr>
          <p:cNvSpPr txBox="1"/>
          <p:nvPr/>
        </p:nvSpPr>
        <p:spPr>
          <a:xfrm>
            <a:off x="2985522" y="2061265"/>
            <a:ext cx="1108819" cy="523220"/>
          </a:xfrm>
          <a:prstGeom prst="rect">
            <a:avLst/>
          </a:prstGeom>
          <a:noFill/>
        </p:spPr>
        <p:txBody>
          <a:bodyPr wrap="square">
            <a:spAutoFit/>
          </a:bodyPr>
          <a:lstStyle/>
          <a:p>
            <a:pPr algn="ctr" defTabSz="453340"/>
            <a:r>
              <a:rPr lang="en-US" sz="1400" dirty="0">
                <a:solidFill>
                  <a:schemeClr val="bg1"/>
                </a:solidFill>
              </a:rPr>
              <a:t>AVH ecosystem</a:t>
            </a:r>
          </a:p>
        </p:txBody>
      </p:sp>
      <p:sp>
        <p:nvSpPr>
          <p:cNvPr id="43" name="Cloud 42">
            <a:extLst>
              <a:ext uri="{FF2B5EF4-FFF2-40B4-BE49-F238E27FC236}">
                <a16:creationId xmlns:a16="http://schemas.microsoft.com/office/drawing/2014/main" id="{578AA3FC-EF67-D06F-A6A1-057CCF8EBE28}"/>
              </a:ext>
            </a:extLst>
          </p:cNvPr>
          <p:cNvSpPr/>
          <p:nvPr/>
        </p:nvSpPr>
        <p:spPr>
          <a:xfrm>
            <a:off x="4960505" y="3559718"/>
            <a:ext cx="2300539" cy="692712"/>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3340"/>
            <a:endParaRPr lang="en-US" sz="1200" dirty="0">
              <a:solidFill>
                <a:prstClr val="white"/>
              </a:solidFill>
            </a:endParaRPr>
          </a:p>
          <a:p>
            <a:pPr defTabSz="453340"/>
            <a:endParaRPr lang="en-US" sz="1200" dirty="0">
              <a:solidFill>
                <a:prstClr val="white"/>
              </a:solidFill>
            </a:endParaRPr>
          </a:p>
          <a:p>
            <a:pPr defTabSz="453340"/>
            <a:endParaRPr lang="en-US" sz="1200" dirty="0">
              <a:solidFill>
                <a:prstClr val="white"/>
              </a:solidFill>
            </a:endParaRPr>
          </a:p>
          <a:p>
            <a:pPr algn="ctr"/>
            <a:endParaRPr lang="en-GB" sz="1400" dirty="0"/>
          </a:p>
        </p:txBody>
      </p:sp>
      <p:sp>
        <p:nvSpPr>
          <p:cNvPr id="48" name="TextBox 47">
            <a:extLst>
              <a:ext uri="{FF2B5EF4-FFF2-40B4-BE49-F238E27FC236}">
                <a16:creationId xmlns:a16="http://schemas.microsoft.com/office/drawing/2014/main" id="{B0A50E60-5C92-0A20-D38C-A3E70EA8CE68}"/>
              </a:ext>
            </a:extLst>
          </p:cNvPr>
          <p:cNvSpPr txBox="1"/>
          <p:nvPr/>
        </p:nvSpPr>
        <p:spPr>
          <a:xfrm>
            <a:off x="4737379" y="3224784"/>
            <a:ext cx="1327426" cy="430887"/>
          </a:xfrm>
          <a:prstGeom prst="rect">
            <a:avLst/>
          </a:prstGeom>
          <a:noFill/>
        </p:spPr>
        <p:txBody>
          <a:bodyPr wrap="square">
            <a:spAutoFit/>
          </a:bodyPr>
          <a:lstStyle/>
          <a:p>
            <a:pPr defTabSz="453340"/>
            <a:r>
              <a:rPr lang="en-US" sz="1100" dirty="0">
                <a:solidFill>
                  <a:schemeClr val="tx1">
                    <a:lumMod val="75000"/>
                    <a:lumOff val="25000"/>
                  </a:schemeClr>
                </a:solidFill>
              </a:rPr>
              <a:t>Integrations via</a:t>
            </a:r>
            <a:br>
              <a:rPr lang="en-US" sz="1100" dirty="0">
                <a:solidFill>
                  <a:schemeClr val="tx1">
                    <a:lumMod val="75000"/>
                    <a:lumOff val="25000"/>
                  </a:schemeClr>
                </a:solidFill>
              </a:rPr>
            </a:br>
            <a:r>
              <a:rPr lang="en-US" sz="1100" dirty="0">
                <a:solidFill>
                  <a:schemeClr val="tx1">
                    <a:lumMod val="75000"/>
                    <a:lumOff val="25000"/>
                  </a:schemeClr>
                </a:solidFill>
              </a:rPr>
              <a:t>AVH REST API / SSH</a:t>
            </a:r>
          </a:p>
        </p:txBody>
      </p:sp>
      <p:sp>
        <p:nvSpPr>
          <p:cNvPr id="49" name="Rectangle 48">
            <a:extLst>
              <a:ext uri="{FF2B5EF4-FFF2-40B4-BE49-F238E27FC236}">
                <a16:creationId xmlns:a16="http://schemas.microsoft.com/office/drawing/2014/main" id="{714111FC-5EE9-C00D-4D3B-8DEA95ED6BBB}"/>
              </a:ext>
            </a:extLst>
          </p:cNvPr>
          <p:cNvSpPr/>
          <p:nvPr/>
        </p:nvSpPr>
        <p:spPr>
          <a:xfrm>
            <a:off x="3575050" y="919518"/>
            <a:ext cx="6206835" cy="5926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ctr" anchorCtr="0"/>
          <a:lstStyle/>
          <a:p>
            <a:pPr algn="ctr" defTabSz="453340"/>
            <a:r>
              <a:rPr lang="en-US" dirty="0">
                <a:solidFill>
                  <a:prstClr val="white"/>
                </a:solidFill>
              </a:rPr>
              <a:t>Software development workflows: CI/CD, MLOps, embedded, …</a:t>
            </a:r>
          </a:p>
        </p:txBody>
      </p:sp>
      <p:sp>
        <p:nvSpPr>
          <p:cNvPr id="24" name="TextBox 23">
            <a:extLst>
              <a:ext uri="{FF2B5EF4-FFF2-40B4-BE49-F238E27FC236}">
                <a16:creationId xmlns:a16="http://schemas.microsoft.com/office/drawing/2014/main" id="{A8F4591D-2CAE-330E-5E77-05AB87B4D0D0}"/>
              </a:ext>
            </a:extLst>
          </p:cNvPr>
          <p:cNvSpPr txBox="1"/>
          <p:nvPr/>
        </p:nvSpPr>
        <p:spPr>
          <a:xfrm>
            <a:off x="8307409" y="3605992"/>
            <a:ext cx="1073470" cy="600164"/>
          </a:xfrm>
          <a:prstGeom prst="rect">
            <a:avLst/>
          </a:prstGeom>
          <a:noFill/>
        </p:spPr>
        <p:txBody>
          <a:bodyPr wrap="square">
            <a:spAutoFit/>
          </a:bodyPr>
          <a:lstStyle/>
          <a:p>
            <a:pPr defTabSz="453340"/>
            <a:r>
              <a:rPr lang="en-US" sz="1100" dirty="0">
                <a:solidFill>
                  <a:schemeClr val="tx1">
                    <a:lumMod val="75000"/>
                    <a:lumOff val="25000"/>
                  </a:schemeClr>
                </a:solidFill>
              </a:rPr>
              <a:t>Native integrations with AVH FVPs</a:t>
            </a:r>
          </a:p>
        </p:txBody>
      </p:sp>
      <p:sp>
        <p:nvSpPr>
          <p:cNvPr id="3" name="TextBox 2">
            <a:extLst>
              <a:ext uri="{FF2B5EF4-FFF2-40B4-BE49-F238E27FC236}">
                <a16:creationId xmlns:a16="http://schemas.microsoft.com/office/drawing/2014/main" id="{73B0F552-2C88-B491-7926-689EDCB40ED3}"/>
              </a:ext>
            </a:extLst>
          </p:cNvPr>
          <p:cNvSpPr txBox="1"/>
          <p:nvPr/>
        </p:nvSpPr>
        <p:spPr>
          <a:xfrm>
            <a:off x="6984717" y="2697657"/>
            <a:ext cx="858389" cy="246221"/>
          </a:xfrm>
          <a:prstGeom prst="rect">
            <a:avLst/>
          </a:prstGeom>
          <a:noFill/>
        </p:spPr>
        <p:txBody>
          <a:bodyPr wrap="square">
            <a:spAutoFit/>
          </a:bodyPr>
          <a:lstStyle/>
          <a:p>
            <a:pPr defTabSz="453340"/>
            <a:r>
              <a:rPr lang="en-US" sz="1000" dirty="0"/>
              <a:t>…</a:t>
            </a:r>
          </a:p>
        </p:txBody>
      </p:sp>
      <p:sp>
        <p:nvSpPr>
          <p:cNvPr id="6" name="Arrow: Down 5">
            <a:extLst>
              <a:ext uri="{FF2B5EF4-FFF2-40B4-BE49-F238E27FC236}">
                <a16:creationId xmlns:a16="http://schemas.microsoft.com/office/drawing/2014/main" id="{FD582E7C-C262-03FA-9C8A-D2E05A17A61E}"/>
              </a:ext>
            </a:extLst>
          </p:cNvPr>
          <p:cNvSpPr/>
          <p:nvPr/>
        </p:nvSpPr>
        <p:spPr>
          <a:xfrm>
            <a:off x="5904652" y="3107690"/>
            <a:ext cx="411241" cy="466438"/>
          </a:xfrm>
          <a:prstGeom prst="downArrow">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41174687-DE9D-312C-3B14-EE3CCAEDAD2D}"/>
              </a:ext>
            </a:extLst>
          </p:cNvPr>
          <p:cNvSpPr/>
          <p:nvPr/>
        </p:nvSpPr>
        <p:spPr>
          <a:xfrm>
            <a:off x="6666198" y="4202190"/>
            <a:ext cx="300996" cy="756199"/>
          </a:xfrm>
          <a:prstGeom prst="downArrow">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EFE8B0C-C4FD-582B-C1F9-C66D80C24A8A}"/>
              </a:ext>
            </a:extLst>
          </p:cNvPr>
          <p:cNvSpPr txBox="1"/>
          <p:nvPr/>
        </p:nvSpPr>
        <p:spPr>
          <a:xfrm>
            <a:off x="5324802" y="3636512"/>
            <a:ext cx="1735014" cy="461665"/>
          </a:xfrm>
          <a:prstGeom prst="rect">
            <a:avLst/>
          </a:prstGeom>
          <a:noFill/>
        </p:spPr>
        <p:txBody>
          <a:bodyPr wrap="square">
            <a:spAutoFit/>
          </a:bodyPr>
          <a:lstStyle/>
          <a:p>
            <a:pPr defTabSz="453340"/>
            <a:r>
              <a:rPr lang="en-US" sz="1200" dirty="0">
                <a:solidFill>
                  <a:prstClr val="white"/>
                </a:solidFill>
              </a:rPr>
              <a:t> AVH REST API / Web UI</a:t>
            </a:r>
          </a:p>
          <a:p>
            <a:pPr defTabSz="453340"/>
            <a:r>
              <a:rPr lang="en-US" sz="1200" dirty="0">
                <a:solidFill>
                  <a:prstClr val="white"/>
                </a:solidFill>
              </a:rPr>
              <a:t>    app.avh.arm.com</a:t>
            </a:r>
            <a:endParaRPr lang="en-GB" sz="1200" dirty="0"/>
          </a:p>
        </p:txBody>
      </p:sp>
      <p:sp>
        <p:nvSpPr>
          <p:cNvPr id="27" name="Rectangle 26">
            <a:extLst>
              <a:ext uri="{FF2B5EF4-FFF2-40B4-BE49-F238E27FC236}">
                <a16:creationId xmlns:a16="http://schemas.microsoft.com/office/drawing/2014/main" id="{319AAF5A-AFA6-833B-F3F8-07D8A4A3851F}"/>
              </a:ext>
            </a:extLst>
          </p:cNvPr>
          <p:cNvSpPr/>
          <p:nvPr/>
        </p:nvSpPr>
        <p:spPr>
          <a:xfrm>
            <a:off x="5553782" y="1698619"/>
            <a:ext cx="1363401" cy="1322484"/>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DevOps</a:t>
            </a:r>
          </a:p>
          <a:p>
            <a:pPr marL="182880" indent="-91440" defTabSz="453340">
              <a:spcBef>
                <a:spcPts val="0"/>
              </a:spcBef>
              <a:buFont typeface="Arial" panose="020B0604020202020204" pitchFamily="34" charset="0"/>
              <a:buChar char="•"/>
            </a:pPr>
            <a:r>
              <a:rPr lang="en-US" sz="1200" dirty="0">
                <a:solidFill>
                  <a:schemeClr val="bg1"/>
                </a:solidFill>
              </a:rPr>
              <a:t>GitHub</a:t>
            </a:r>
          </a:p>
          <a:p>
            <a:pPr marL="182880" indent="-91440" defTabSz="453340">
              <a:buFont typeface="Arial" panose="020B0604020202020204" pitchFamily="34" charset="0"/>
              <a:buChar char="•"/>
            </a:pPr>
            <a:r>
              <a:rPr lang="en-US" sz="1200" dirty="0">
                <a:solidFill>
                  <a:schemeClr val="bg1"/>
                </a:solidFill>
              </a:rPr>
              <a:t>Jenkins</a:t>
            </a:r>
          </a:p>
          <a:p>
            <a:pPr marL="182880" indent="-91440" defTabSz="453340">
              <a:buFont typeface="Arial" panose="020B0604020202020204" pitchFamily="34" charset="0"/>
              <a:buChar char="•"/>
            </a:pPr>
            <a:r>
              <a:rPr lang="en-US" sz="1200" dirty="0">
                <a:solidFill>
                  <a:schemeClr val="bg1"/>
                </a:solidFill>
              </a:rPr>
              <a:t>GitLab</a:t>
            </a:r>
          </a:p>
          <a:p>
            <a:pPr marL="182880" indent="-91440" defTabSz="453340">
              <a:buFont typeface="Arial" panose="020B0604020202020204" pitchFamily="34" charset="0"/>
              <a:buChar char="•"/>
            </a:pPr>
            <a:r>
              <a:rPr lang="en-US" sz="1200" dirty="0">
                <a:solidFill>
                  <a:schemeClr val="bg1"/>
                </a:solidFill>
              </a:rPr>
              <a:t>CircleCI</a:t>
            </a:r>
          </a:p>
          <a:p>
            <a:pPr marL="182880" indent="-91440" defTabSz="453340">
              <a:buFont typeface="Arial" panose="020B0604020202020204" pitchFamily="34" charset="0"/>
              <a:buChar char="•"/>
            </a:pPr>
            <a:r>
              <a:rPr lang="en-US" sz="1200" dirty="0">
                <a:solidFill>
                  <a:schemeClr val="bg1"/>
                </a:solidFill>
              </a:rPr>
              <a:t>…</a:t>
            </a:r>
          </a:p>
        </p:txBody>
      </p:sp>
      <p:sp>
        <p:nvSpPr>
          <p:cNvPr id="28" name="Rectangle 27">
            <a:extLst>
              <a:ext uri="{FF2B5EF4-FFF2-40B4-BE49-F238E27FC236}">
                <a16:creationId xmlns:a16="http://schemas.microsoft.com/office/drawing/2014/main" id="{14DF4995-6315-6E61-857F-8E136B5AAD1A}"/>
              </a:ext>
            </a:extLst>
          </p:cNvPr>
          <p:cNvSpPr/>
          <p:nvPr/>
        </p:nvSpPr>
        <p:spPr>
          <a:xfrm>
            <a:off x="7054048" y="1705180"/>
            <a:ext cx="1364005" cy="1322484"/>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MLOps</a:t>
            </a:r>
          </a:p>
          <a:p>
            <a:pPr marL="182880" indent="-91440" defTabSz="453340">
              <a:buFont typeface="Arial" panose="020B0604020202020204" pitchFamily="34" charset="0"/>
              <a:buChar char="•"/>
            </a:pPr>
            <a:r>
              <a:rPr lang="en-US" sz="1200" dirty="0">
                <a:solidFill>
                  <a:schemeClr val="bg1"/>
                </a:solidFill>
              </a:rPr>
              <a:t>TDK Qeexo</a:t>
            </a:r>
          </a:p>
          <a:p>
            <a:pPr marL="182880" indent="-91440" defTabSz="453340">
              <a:buFont typeface="Arial" panose="020B0604020202020204" pitchFamily="34" charset="0"/>
              <a:buChar char="•"/>
            </a:pPr>
            <a:r>
              <a:rPr lang="en-US" sz="1200" dirty="0">
                <a:solidFill>
                  <a:schemeClr val="bg1"/>
                </a:solidFill>
              </a:rPr>
              <a:t>Nota.ai</a:t>
            </a:r>
          </a:p>
          <a:p>
            <a:pPr marL="182880" indent="-91440" defTabSz="453340">
              <a:buFont typeface="Arial" panose="020B0604020202020204" pitchFamily="34" charset="0"/>
              <a:buChar char="•"/>
            </a:pPr>
            <a:r>
              <a:rPr lang="en-US" sz="1200" dirty="0">
                <a:solidFill>
                  <a:schemeClr val="bg1"/>
                </a:solidFill>
              </a:rPr>
              <a:t>SageMaker</a:t>
            </a:r>
          </a:p>
          <a:p>
            <a:pPr marL="182880" indent="-91440" defTabSz="453340">
              <a:buFont typeface="Arial" panose="020B0604020202020204" pitchFamily="34" charset="0"/>
              <a:buChar char="•"/>
            </a:pPr>
            <a:r>
              <a:rPr lang="en-US" sz="1200" dirty="0">
                <a:solidFill>
                  <a:schemeClr val="bg1"/>
                </a:solidFill>
              </a:rPr>
              <a:t>PaddlePaddle</a:t>
            </a:r>
          </a:p>
          <a:p>
            <a:pPr marL="182880" indent="-91440" defTabSz="453340">
              <a:buFont typeface="Arial" panose="020B0604020202020204" pitchFamily="34" charset="0"/>
              <a:buChar char="•"/>
            </a:pPr>
            <a:r>
              <a:rPr lang="en-US" sz="1200" dirty="0">
                <a:solidFill>
                  <a:schemeClr val="bg1"/>
                </a:solidFill>
              </a:rPr>
              <a:t>…</a:t>
            </a:r>
          </a:p>
        </p:txBody>
      </p:sp>
      <p:sp>
        <p:nvSpPr>
          <p:cNvPr id="29" name="TextBox 28">
            <a:extLst>
              <a:ext uri="{FF2B5EF4-FFF2-40B4-BE49-F238E27FC236}">
                <a16:creationId xmlns:a16="http://schemas.microsoft.com/office/drawing/2014/main" id="{A1DE0DAA-CA17-8CB0-DBA3-518047E8A4A6}"/>
              </a:ext>
            </a:extLst>
          </p:cNvPr>
          <p:cNvSpPr txBox="1"/>
          <p:nvPr/>
        </p:nvSpPr>
        <p:spPr>
          <a:xfrm>
            <a:off x="3015207" y="3580510"/>
            <a:ext cx="1039939" cy="523220"/>
          </a:xfrm>
          <a:prstGeom prst="rect">
            <a:avLst/>
          </a:prstGeom>
          <a:noFill/>
        </p:spPr>
        <p:txBody>
          <a:bodyPr wrap="square">
            <a:spAutoFit/>
          </a:bodyPr>
          <a:lstStyle/>
          <a:p>
            <a:pPr algn="ctr" defTabSz="453340"/>
            <a:r>
              <a:rPr lang="en-US" sz="1400" dirty="0">
                <a:solidFill>
                  <a:schemeClr val="bg1"/>
                </a:solidFill>
              </a:rPr>
              <a:t>AVH integration</a:t>
            </a:r>
          </a:p>
        </p:txBody>
      </p:sp>
      <p:sp>
        <p:nvSpPr>
          <p:cNvPr id="30" name="Rectangle 29">
            <a:extLst>
              <a:ext uri="{FF2B5EF4-FFF2-40B4-BE49-F238E27FC236}">
                <a16:creationId xmlns:a16="http://schemas.microsoft.com/office/drawing/2014/main" id="{3BB94E26-0432-BC7C-F667-E99685A12DA2}"/>
              </a:ext>
            </a:extLst>
          </p:cNvPr>
          <p:cNvSpPr/>
          <p:nvPr/>
        </p:nvSpPr>
        <p:spPr>
          <a:xfrm>
            <a:off x="8530300" y="1713438"/>
            <a:ext cx="1363402" cy="1307665"/>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Cloud Services</a:t>
            </a:r>
          </a:p>
          <a:p>
            <a:pPr marL="182880" indent="-91440" defTabSz="453340">
              <a:buFont typeface="Arial" panose="020B0604020202020204" pitchFamily="34" charset="0"/>
              <a:buChar char="•"/>
            </a:pPr>
            <a:r>
              <a:rPr lang="en-US" sz="1200" dirty="0">
                <a:solidFill>
                  <a:schemeClr val="bg1"/>
                </a:solidFill>
              </a:rPr>
              <a:t>AWS</a:t>
            </a:r>
          </a:p>
          <a:p>
            <a:pPr marL="182880" indent="-91440" defTabSz="453340">
              <a:buFont typeface="Arial" panose="020B0604020202020204" pitchFamily="34" charset="0"/>
              <a:buChar char="•"/>
            </a:pPr>
            <a:r>
              <a:rPr lang="en-US" sz="1200" dirty="0">
                <a:solidFill>
                  <a:schemeClr val="bg1"/>
                </a:solidFill>
              </a:rPr>
              <a:t>Azure</a:t>
            </a:r>
          </a:p>
          <a:p>
            <a:pPr marL="182880" indent="-91440" defTabSz="453340">
              <a:buFont typeface="Arial" panose="020B0604020202020204" pitchFamily="34" charset="0"/>
              <a:buChar char="•"/>
            </a:pPr>
            <a:r>
              <a:rPr lang="en-US" sz="1200" dirty="0">
                <a:solidFill>
                  <a:schemeClr val="bg1"/>
                </a:solidFill>
              </a:rPr>
              <a:t>Oracle</a:t>
            </a:r>
          </a:p>
          <a:p>
            <a:pPr marL="182880" indent="-91440" defTabSz="453340">
              <a:buFont typeface="Arial" panose="020B0604020202020204" pitchFamily="34" charset="0"/>
              <a:buChar char="•"/>
            </a:pPr>
            <a:r>
              <a:rPr lang="en-US" sz="1200" dirty="0">
                <a:solidFill>
                  <a:schemeClr val="bg1"/>
                </a:solidFill>
              </a:rPr>
              <a:t>Baidu Cloud</a:t>
            </a:r>
          </a:p>
          <a:p>
            <a:pPr marL="182880" indent="-91440" defTabSz="453340">
              <a:buFont typeface="Arial" panose="020B0604020202020204" pitchFamily="34" charset="0"/>
              <a:buChar char="•"/>
            </a:pPr>
            <a:r>
              <a:rPr lang="en-US" sz="1200" dirty="0">
                <a:solidFill>
                  <a:schemeClr val="bg1"/>
                </a:solidFill>
              </a:rPr>
              <a:t>…</a:t>
            </a:r>
          </a:p>
        </p:txBody>
      </p:sp>
      <p:sp>
        <p:nvSpPr>
          <p:cNvPr id="22" name="Arrow: Down 21">
            <a:extLst>
              <a:ext uri="{FF2B5EF4-FFF2-40B4-BE49-F238E27FC236}">
                <a16:creationId xmlns:a16="http://schemas.microsoft.com/office/drawing/2014/main" id="{7D6E7A53-AE02-DD38-8E09-24A13834FAC0}"/>
              </a:ext>
            </a:extLst>
          </p:cNvPr>
          <p:cNvSpPr/>
          <p:nvPr/>
        </p:nvSpPr>
        <p:spPr>
          <a:xfrm>
            <a:off x="5270591" y="4198558"/>
            <a:ext cx="300996" cy="756199"/>
          </a:xfrm>
          <a:prstGeom prst="downArrow">
            <a:avLst/>
          </a:prstGeom>
          <a:solidFill>
            <a:schemeClr val="accent1">
              <a:lumMod val="5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Arrow: Down 43">
            <a:extLst>
              <a:ext uri="{FF2B5EF4-FFF2-40B4-BE49-F238E27FC236}">
                <a16:creationId xmlns:a16="http://schemas.microsoft.com/office/drawing/2014/main" id="{265F9CC7-3382-A4EE-1460-A9F93FEC3B83}"/>
              </a:ext>
            </a:extLst>
          </p:cNvPr>
          <p:cNvSpPr/>
          <p:nvPr/>
        </p:nvSpPr>
        <p:spPr>
          <a:xfrm>
            <a:off x="7896168" y="3104458"/>
            <a:ext cx="411241" cy="1867228"/>
          </a:xfrm>
          <a:prstGeom prst="downArrow">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0033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937895-70CA-4DED-93E9-B63DFB5625EF}"/>
              </a:ext>
            </a:extLst>
          </p:cNvPr>
          <p:cNvSpPr/>
          <p:nvPr/>
        </p:nvSpPr>
        <p:spPr>
          <a:xfrm>
            <a:off x="480890" y="5395737"/>
            <a:ext cx="10967035" cy="86265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Down Arrow 26">
            <a:extLst>
              <a:ext uri="{FF2B5EF4-FFF2-40B4-BE49-F238E27FC236}">
                <a16:creationId xmlns:a16="http://schemas.microsoft.com/office/drawing/2014/main" id="{DB37F426-3778-4E0F-814C-4181F9B81BFC}"/>
              </a:ext>
            </a:extLst>
          </p:cNvPr>
          <p:cNvSpPr/>
          <p:nvPr/>
        </p:nvSpPr>
        <p:spPr>
          <a:xfrm>
            <a:off x="1248363" y="2990245"/>
            <a:ext cx="510729" cy="2463428"/>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70" name="Rectangle 69">
            <a:extLst>
              <a:ext uri="{FF2B5EF4-FFF2-40B4-BE49-F238E27FC236}">
                <a16:creationId xmlns:a16="http://schemas.microsoft.com/office/drawing/2014/main" id="{81FDFE44-E848-4BDE-B5F6-9264A0D50477}"/>
              </a:ext>
            </a:extLst>
          </p:cNvPr>
          <p:cNvSpPr/>
          <p:nvPr/>
        </p:nvSpPr>
        <p:spPr>
          <a:xfrm>
            <a:off x="1276280" y="1595311"/>
            <a:ext cx="1615871" cy="620170"/>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92193"/>
              <a:gd name="connsiteY0" fmla="*/ 0 h 1689434"/>
              <a:gd name="connsiteX1" fmla="*/ 5685771 w 5792193"/>
              <a:gd name="connsiteY1" fmla="*/ 19366 h 1689434"/>
              <a:gd name="connsiteX2" fmla="*/ 3710007 w 5792193"/>
              <a:gd name="connsiteY2" fmla="*/ 762205 h 1689434"/>
              <a:gd name="connsiteX3" fmla="*/ 3703487 w 5792193"/>
              <a:gd name="connsiteY3" fmla="*/ 1689434 h 1689434"/>
              <a:gd name="connsiteX4" fmla="*/ 6440 w 5792193"/>
              <a:gd name="connsiteY4" fmla="*/ 1663677 h 1689434"/>
              <a:gd name="connsiteX5" fmla="*/ 0 w 5792193"/>
              <a:gd name="connsiteY5" fmla="*/ 0 h 1689434"/>
              <a:gd name="connsiteX0" fmla="*/ 0 w 3710007"/>
              <a:gd name="connsiteY0" fmla="*/ 0 h 1689434"/>
              <a:gd name="connsiteX1" fmla="*/ 3710007 w 3710007"/>
              <a:gd name="connsiteY1" fmla="*/ 762205 h 1689434"/>
              <a:gd name="connsiteX2" fmla="*/ 3703487 w 3710007"/>
              <a:gd name="connsiteY2" fmla="*/ 1689434 h 1689434"/>
              <a:gd name="connsiteX3" fmla="*/ 6440 w 3710007"/>
              <a:gd name="connsiteY3" fmla="*/ 1663677 h 1689434"/>
              <a:gd name="connsiteX4" fmla="*/ 0 w 3710007"/>
              <a:gd name="connsiteY4" fmla="*/ 0 h 1689434"/>
              <a:gd name="connsiteX0" fmla="*/ 0 w 3703773"/>
              <a:gd name="connsiteY0" fmla="*/ 0 h 1689434"/>
              <a:gd name="connsiteX1" fmla="*/ 3696876 w 3703773"/>
              <a:gd name="connsiteY1" fmla="*/ 25633 h 1689434"/>
              <a:gd name="connsiteX2" fmla="*/ 3703487 w 3703773"/>
              <a:gd name="connsiteY2" fmla="*/ 1689434 h 1689434"/>
              <a:gd name="connsiteX3" fmla="*/ 6440 w 3703773"/>
              <a:gd name="connsiteY3" fmla="*/ 1663677 h 1689434"/>
              <a:gd name="connsiteX4" fmla="*/ 0 w 3703773"/>
              <a:gd name="connsiteY4" fmla="*/ 0 h 1689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773" h="1689434">
                <a:moveTo>
                  <a:pt x="0" y="0"/>
                </a:moveTo>
                <a:lnTo>
                  <a:pt x="3696876" y="25633"/>
                </a:lnTo>
                <a:cubicBezTo>
                  <a:pt x="3694703" y="334709"/>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400" kern="0">
                <a:solidFill>
                  <a:schemeClr val="accent2"/>
                </a:solidFill>
                <a:latin typeface="+mn-lt"/>
              </a:rPr>
              <a:t>User Application Code</a:t>
            </a:r>
            <a:endParaRPr lang="en-GB" sz="1400" kern="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14383"/>
            <a:ext cx="11227300" cy="512562"/>
          </a:xfrm>
        </p:spPr>
        <p:txBody>
          <a:bodyPr/>
          <a:lstStyle/>
          <a:p>
            <a:r>
              <a:rPr lang="en-US" sz="3198"/>
              <a:t>IoT/ML SW Platform – from FVP to Hardware to Deployment</a:t>
            </a:r>
          </a:p>
        </p:txBody>
      </p:sp>
      <p:sp>
        <p:nvSpPr>
          <p:cNvPr id="21" name="Rectangle 20">
            <a:extLst>
              <a:ext uri="{FF2B5EF4-FFF2-40B4-BE49-F238E27FC236}">
                <a16:creationId xmlns:a16="http://schemas.microsoft.com/office/drawing/2014/main" id="{55D6DD88-1FD7-4BA4-AB28-44E626DD2497}"/>
              </a:ext>
            </a:extLst>
          </p:cNvPr>
          <p:cNvSpPr/>
          <p:nvPr/>
        </p:nvSpPr>
        <p:spPr>
          <a:xfrm>
            <a:off x="481863" y="3326660"/>
            <a:ext cx="2642046" cy="653663"/>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dirty="0">
                <a:solidFill>
                  <a:srgbClr val="000000"/>
                </a:solidFill>
                <a:latin typeface="+mn-lt"/>
              </a:rPr>
              <a:t>Virtual</a:t>
            </a:r>
            <a:br>
              <a:rPr lang="en-US" sz="1600" kern="0" dirty="0">
                <a:solidFill>
                  <a:srgbClr val="000000"/>
                </a:solidFill>
                <a:latin typeface="+mn-lt"/>
              </a:rPr>
            </a:br>
            <a:r>
              <a:rPr lang="en-US" sz="1600" kern="0" dirty="0">
                <a:solidFill>
                  <a:srgbClr val="000000"/>
                </a:solidFill>
                <a:latin typeface="+mn-lt"/>
              </a:rPr>
              <a:t>Layer</a:t>
            </a:r>
            <a:endParaRPr lang="en-GB" sz="1600" kern="0" dirty="0">
              <a:solidFill>
                <a:srgbClr val="000000"/>
              </a:solidFill>
              <a:latin typeface="+mn-lt"/>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2003722" y="4635001"/>
            <a:ext cx="1248926" cy="599784"/>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dirty="0">
                <a:solidFill>
                  <a:srgbClr val="FFFFFF"/>
                </a:solidFill>
                <a:latin typeface="+mn-lt"/>
              </a:rPr>
              <a:t>Simulated I/O via Python scripts and stimuli files</a:t>
            </a:r>
            <a:endParaRPr lang="en-US" sz="1400" kern="0" dirty="0">
              <a:solidFill>
                <a:srgbClr val="FFFFFF"/>
              </a:solidFill>
              <a:latin typeface="+mn-lt"/>
            </a:endParaRPr>
          </a:p>
        </p:txBody>
      </p:sp>
      <p:sp>
        <p:nvSpPr>
          <p:cNvPr id="30" name="Down Arrow 26">
            <a:extLst>
              <a:ext uri="{FF2B5EF4-FFF2-40B4-BE49-F238E27FC236}">
                <a16:creationId xmlns:a16="http://schemas.microsoft.com/office/drawing/2014/main" id="{D6981AE9-5DF4-413F-9F55-F18CBA15AB85}"/>
              </a:ext>
            </a:extLst>
          </p:cNvPr>
          <p:cNvSpPr/>
          <p:nvPr/>
        </p:nvSpPr>
        <p:spPr>
          <a:xfrm flipV="1">
            <a:off x="2344931" y="3837796"/>
            <a:ext cx="550606" cy="791844"/>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1277377" y="2362078"/>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IoT/ML Software Platform</a:t>
            </a:r>
          </a:p>
        </p:txBody>
      </p:sp>
      <p:sp>
        <p:nvSpPr>
          <p:cNvPr id="9" name="Text Placeholder 8">
            <a:extLst>
              <a:ext uri="{FF2B5EF4-FFF2-40B4-BE49-F238E27FC236}">
                <a16:creationId xmlns:a16="http://schemas.microsoft.com/office/drawing/2014/main" id="{EC550EB9-5DD0-4254-B622-58A5F764314F}"/>
              </a:ext>
            </a:extLst>
          </p:cNvPr>
          <p:cNvSpPr>
            <a:spLocks noGrp="1"/>
          </p:cNvSpPr>
          <p:nvPr>
            <p:ph type="body" sz="quarter" idx="13"/>
          </p:nvPr>
        </p:nvSpPr>
        <p:spPr>
          <a:xfrm>
            <a:off x="485401" y="680697"/>
            <a:ext cx="11227300" cy="344398"/>
          </a:xfrm>
        </p:spPr>
        <p:txBody>
          <a:bodyPr/>
          <a:lstStyle/>
          <a:p>
            <a:r>
              <a:rPr lang="en-US" sz="1799"/>
              <a:t>Ease-of-Use with Open-CMSIS and Keil Studio; provide evidence of correctness on FVP and real deployment</a:t>
            </a:r>
            <a:endParaRPr lang="en-GB" sz="1799"/>
          </a:p>
        </p:txBody>
      </p:sp>
      <p:sp>
        <p:nvSpPr>
          <p:cNvPr id="29" name="Rectangle 28">
            <a:extLst>
              <a:ext uri="{FF2B5EF4-FFF2-40B4-BE49-F238E27FC236}">
                <a16:creationId xmlns:a16="http://schemas.microsoft.com/office/drawing/2014/main" id="{F3B3B581-DD8B-4457-9CC6-E5B89F229FE9}"/>
              </a:ext>
            </a:extLst>
          </p:cNvPr>
          <p:cNvSpPr/>
          <p:nvPr/>
        </p:nvSpPr>
        <p:spPr>
          <a:xfrm>
            <a:off x="1050942" y="5450454"/>
            <a:ext cx="1060086" cy="299356"/>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Event Log file</a:t>
            </a:r>
            <a:endParaRPr lang="en-US" sz="1400" kern="0">
              <a:solidFill>
                <a:srgbClr val="FFFFFF"/>
              </a:solidFill>
              <a:latin typeface="+mn-lt"/>
            </a:endParaRPr>
          </a:p>
        </p:txBody>
      </p:sp>
      <p:sp>
        <p:nvSpPr>
          <p:cNvPr id="35" name="Down Arrow 26">
            <a:extLst>
              <a:ext uri="{FF2B5EF4-FFF2-40B4-BE49-F238E27FC236}">
                <a16:creationId xmlns:a16="http://schemas.microsoft.com/office/drawing/2014/main" id="{22E10B83-F9E9-4ADC-8692-11AD7842E6F6}"/>
              </a:ext>
            </a:extLst>
          </p:cNvPr>
          <p:cNvSpPr/>
          <p:nvPr/>
        </p:nvSpPr>
        <p:spPr>
          <a:xfrm>
            <a:off x="4355654" y="2994537"/>
            <a:ext cx="510729" cy="2463428"/>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6" name="Rectangle 69">
            <a:extLst>
              <a:ext uri="{FF2B5EF4-FFF2-40B4-BE49-F238E27FC236}">
                <a16:creationId xmlns:a16="http://schemas.microsoft.com/office/drawing/2014/main" id="{86D98D1F-60F2-4E1D-A378-B9D1FC0C69AD}"/>
              </a:ext>
            </a:extLst>
          </p:cNvPr>
          <p:cNvSpPr/>
          <p:nvPr/>
        </p:nvSpPr>
        <p:spPr>
          <a:xfrm>
            <a:off x="4383571" y="1599603"/>
            <a:ext cx="1615871" cy="620170"/>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92193"/>
              <a:gd name="connsiteY0" fmla="*/ 0 h 1689434"/>
              <a:gd name="connsiteX1" fmla="*/ 5685771 w 5792193"/>
              <a:gd name="connsiteY1" fmla="*/ 19366 h 1689434"/>
              <a:gd name="connsiteX2" fmla="*/ 3710007 w 5792193"/>
              <a:gd name="connsiteY2" fmla="*/ 762205 h 1689434"/>
              <a:gd name="connsiteX3" fmla="*/ 3703487 w 5792193"/>
              <a:gd name="connsiteY3" fmla="*/ 1689434 h 1689434"/>
              <a:gd name="connsiteX4" fmla="*/ 6440 w 5792193"/>
              <a:gd name="connsiteY4" fmla="*/ 1663677 h 1689434"/>
              <a:gd name="connsiteX5" fmla="*/ 0 w 5792193"/>
              <a:gd name="connsiteY5" fmla="*/ 0 h 1689434"/>
              <a:gd name="connsiteX0" fmla="*/ 0 w 3710007"/>
              <a:gd name="connsiteY0" fmla="*/ 0 h 1689434"/>
              <a:gd name="connsiteX1" fmla="*/ 3710007 w 3710007"/>
              <a:gd name="connsiteY1" fmla="*/ 762205 h 1689434"/>
              <a:gd name="connsiteX2" fmla="*/ 3703487 w 3710007"/>
              <a:gd name="connsiteY2" fmla="*/ 1689434 h 1689434"/>
              <a:gd name="connsiteX3" fmla="*/ 6440 w 3710007"/>
              <a:gd name="connsiteY3" fmla="*/ 1663677 h 1689434"/>
              <a:gd name="connsiteX4" fmla="*/ 0 w 3710007"/>
              <a:gd name="connsiteY4" fmla="*/ 0 h 1689434"/>
              <a:gd name="connsiteX0" fmla="*/ 0 w 3703773"/>
              <a:gd name="connsiteY0" fmla="*/ 0 h 1689434"/>
              <a:gd name="connsiteX1" fmla="*/ 3696876 w 3703773"/>
              <a:gd name="connsiteY1" fmla="*/ 25633 h 1689434"/>
              <a:gd name="connsiteX2" fmla="*/ 3703487 w 3703773"/>
              <a:gd name="connsiteY2" fmla="*/ 1689434 h 1689434"/>
              <a:gd name="connsiteX3" fmla="*/ 6440 w 3703773"/>
              <a:gd name="connsiteY3" fmla="*/ 1663677 h 1689434"/>
              <a:gd name="connsiteX4" fmla="*/ 0 w 3703773"/>
              <a:gd name="connsiteY4" fmla="*/ 0 h 1689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773" h="1689434">
                <a:moveTo>
                  <a:pt x="0" y="0"/>
                </a:moveTo>
                <a:lnTo>
                  <a:pt x="3696876" y="25633"/>
                </a:lnTo>
                <a:cubicBezTo>
                  <a:pt x="3694703" y="334709"/>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400" kern="0">
                <a:solidFill>
                  <a:schemeClr val="accent2"/>
                </a:solidFill>
                <a:latin typeface="+mn-lt"/>
              </a:rPr>
              <a:t>User Application Code</a:t>
            </a:r>
            <a:endParaRPr lang="en-GB" sz="1400" kern="0">
              <a:solidFill>
                <a:schemeClr val="accent2"/>
              </a:solidFill>
              <a:latin typeface="+mn-lt"/>
            </a:endParaRPr>
          </a:p>
        </p:txBody>
      </p:sp>
      <p:sp>
        <p:nvSpPr>
          <p:cNvPr id="37" name="Rectangle 36">
            <a:extLst>
              <a:ext uri="{FF2B5EF4-FFF2-40B4-BE49-F238E27FC236}">
                <a16:creationId xmlns:a16="http://schemas.microsoft.com/office/drawing/2014/main" id="{5A669410-B835-4523-99D0-752183BAA2D6}"/>
              </a:ext>
            </a:extLst>
          </p:cNvPr>
          <p:cNvSpPr/>
          <p:nvPr/>
        </p:nvSpPr>
        <p:spPr>
          <a:xfrm>
            <a:off x="3589155" y="3330951"/>
            <a:ext cx="2642046" cy="1209106"/>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a:solidFill>
                  <a:srgbClr val="000000"/>
                </a:solidFill>
                <a:latin typeface="+mn-lt"/>
              </a:rPr>
              <a:t>Board</a:t>
            </a:r>
            <a:br>
              <a:rPr lang="en-US" sz="1600" kern="0">
                <a:solidFill>
                  <a:srgbClr val="000000"/>
                </a:solidFill>
                <a:latin typeface="+mn-lt"/>
              </a:rPr>
            </a:br>
            <a:r>
              <a:rPr lang="en-US" sz="1600" kern="0">
                <a:solidFill>
                  <a:srgbClr val="000000"/>
                </a:solidFill>
                <a:latin typeface="+mn-lt"/>
              </a:rPr>
              <a:t>Layer</a:t>
            </a:r>
            <a:endParaRPr lang="en-GB" sz="1600" kern="0">
              <a:solidFill>
                <a:srgbClr val="000000"/>
              </a:solidFill>
              <a:latin typeface="+mn-lt"/>
            </a:endParaRPr>
          </a:p>
        </p:txBody>
      </p:sp>
      <p:sp>
        <p:nvSpPr>
          <p:cNvPr id="43" name="Rectangle 42">
            <a:extLst>
              <a:ext uri="{FF2B5EF4-FFF2-40B4-BE49-F238E27FC236}">
                <a16:creationId xmlns:a16="http://schemas.microsoft.com/office/drawing/2014/main" id="{C9C7FA91-429E-41F1-AA90-90F52594FFDA}"/>
              </a:ext>
            </a:extLst>
          </p:cNvPr>
          <p:cNvSpPr/>
          <p:nvPr/>
        </p:nvSpPr>
        <p:spPr>
          <a:xfrm>
            <a:off x="4384669" y="2366370"/>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IoT/ML Software</a:t>
            </a:r>
          </a:p>
          <a:p>
            <a:pPr algn="ctr" defTabSz="456936" eaLnBrk="1" fontAlgn="auto" hangingPunct="1">
              <a:spcBef>
                <a:spcPts val="0"/>
              </a:spcBef>
              <a:spcAft>
                <a:spcPts val="0"/>
              </a:spcAft>
              <a:defRPr/>
            </a:pPr>
            <a:r>
              <a:rPr lang="en-US" sz="1400" kern="0" dirty="0">
                <a:solidFill>
                  <a:srgbClr val="FFFFFF"/>
                </a:solidFill>
                <a:latin typeface="+mn-lt"/>
              </a:rPr>
              <a:t>Platform</a:t>
            </a:r>
          </a:p>
        </p:txBody>
      </p:sp>
      <p:sp>
        <p:nvSpPr>
          <p:cNvPr id="44" name="Rectangle 43">
            <a:extLst>
              <a:ext uri="{FF2B5EF4-FFF2-40B4-BE49-F238E27FC236}">
                <a16:creationId xmlns:a16="http://schemas.microsoft.com/office/drawing/2014/main" id="{EC1A27E2-367F-4AC2-8C0C-B2F69C3475ED}"/>
              </a:ext>
            </a:extLst>
          </p:cNvPr>
          <p:cNvSpPr/>
          <p:nvPr/>
        </p:nvSpPr>
        <p:spPr>
          <a:xfrm>
            <a:off x="4158234" y="5454746"/>
            <a:ext cx="1060086" cy="299356"/>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Event Log file</a:t>
            </a:r>
            <a:endParaRPr lang="en-US" sz="1400" kern="0">
              <a:solidFill>
                <a:srgbClr val="FFFFFF"/>
              </a:solidFill>
              <a:latin typeface="+mn-lt"/>
            </a:endParaRPr>
          </a:p>
        </p:txBody>
      </p:sp>
      <p:sp>
        <p:nvSpPr>
          <p:cNvPr id="45" name="Rectangle 44">
            <a:extLst>
              <a:ext uri="{FF2B5EF4-FFF2-40B4-BE49-F238E27FC236}">
                <a16:creationId xmlns:a16="http://schemas.microsoft.com/office/drawing/2014/main" id="{619CC135-E062-49A3-8AB0-1BE2E7063EB8}"/>
              </a:ext>
            </a:extLst>
          </p:cNvPr>
          <p:cNvSpPr/>
          <p:nvPr/>
        </p:nvSpPr>
        <p:spPr>
          <a:xfrm>
            <a:off x="4372828" y="3908545"/>
            <a:ext cx="1641629" cy="497140"/>
          </a:xfrm>
          <a:prstGeom prst="rect">
            <a:avLst/>
          </a:prstGeom>
          <a:solidFill>
            <a:srgbClr val="F68A33"/>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Device SDK with configuration</a:t>
            </a:r>
          </a:p>
        </p:txBody>
      </p:sp>
      <p:sp>
        <p:nvSpPr>
          <p:cNvPr id="46" name="Down Arrow 26">
            <a:extLst>
              <a:ext uri="{FF2B5EF4-FFF2-40B4-BE49-F238E27FC236}">
                <a16:creationId xmlns:a16="http://schemas.microsoft.com/office/drawing/2014/main" id="{8B778490-FABE-4976-9933-16400A315E75}"/>
              </a:ext>
            </a:extLst>
          </p:cNvPr>
          <p:cNvSpPr/>
          <p:nvPr/>
        </p:nvSpPr>
        <p:spPr>
          <a:xfrm>
            <a:off x="7894277" y="3011705"/>
            <a:ext cx="510729" cy="2463428"/>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7" name="Rectangle 69">
            <a:extLst>
              <a:ext uri="{FF2B5EF4-FFF2-40B4-BE49-F238E27FC236}">
                <a16:creationId xmlns:a16="http://schemas.microsoft.com/office/drawing/2014/main" id="{75F698CC-5807-4882-97CF-D12368579EA2}"/>
              </a:ext>
            </a:extLst>
          </p:cNvPr>
          <p:cNvSpPr/>
          <p:nvPr/>
        </p:nvSpPr>
        <p:spPr>
          <a:xfrm>
            <a:off x="7922193" y="1616770"/>
            <a:ext cx="1615871" cy="620170"/>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92193"/>
              <a:gd name="connsiteY0" fmla="*/ 0 h 1689434"/>
              <a:gd name="connsiteX1" fmla="*/ 5685771 w 5792193"/>
              <a:gd name="connsiteY1" fmla="*/ 19366 h 1689434"/>
              <a:gd name="connsiteX2" fmla="*/ 3710007 w 5792193"/>
              <a:gd name="connsiteY2" fmla="*/ 762205 h 1689434"/>
              <a:gd name="connsiteX3" fmla="*/ 3703487 w 5792193"/>
              <a:gd name="connsiteY3" fmla="*/ 1689434 h 1689434"/>
              <a:gd name="connsiteX4" fmla="*/ 6440 w 5792193"/>
              <a:gd name="connsiteY4" fmla="*/ 1663677 h 1689434"/>
              <a:gd name="connsiteX5" fmla="*/ 0 w 5792193"/>
              <a:gd name="connsiteY5" fmla="*/ 0 h 1689434"/>
              <a:gd name="connsiteX0" fmla="*/ 0 w 3710007"/>
              <a:gd name="connsiteY0" fmla="*/ 0 h 1689434"/>
              <a:gd name="connsiteX1" fmla="*/ 3710007 w 3710007"/>
              <a:gd name="connsiteY1" fmla="*/ 762205 h 1689434"/>
              <a:gd name="connsiteX2" fmla="*/ 3703487 w 3710007"/>
              <a:gd name="connsiteY2" fmla="*/ 1689434 h 1689434"/>
              <a:gd name="connsiteX3" fmla="*/ 6440 w 3710007"/>
              <a:gd name="connsiteY3" fmla="*/ 1663677 h 1689434"/>
              <a:gd name="connsiteX4" fmla="*/ 0 w 3710007"/>
              <a:gd name="connsiteY4" fmla="*/ 0 h 1689434"/>
              <a:gd name="connsiteX0" fmla="*/ 0 w 3703773"/>
              <a:gd name="connsiteY0" fmla="*/ 0 h 1689434"/>
              <a:gd name="connsiteX1" fmla="*/ 3696876 w 3703773"/>
              <a:gd name="connsiteY1" fmla="*/ 25633 h 1689434"/>
              <a:gd name="connsiteX2" fmla="*/ 3703487 w 3703773"/>
              <a:gd name="connsiteY2" fmla="*/ 1689434 h 1689434"/>
              <a:gd name="connsiteX3" fmla="*/ 6440 w 3703773"/>
              <a:gd name="connsiteY3" fmla="*/ 1663677 h 1689434"/>
              <a:gd name="connsiteX4" fmla="*/ 0 w 3703773"/>
              <a:gd name="connsiteY4" fmla="*/ 0 h 1689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773" h="1689434">
                <a:moveTo>
                  <a:pt x="0" y="0"/>
                </a:moveTo>
                <a:lnTo>
                  <a:pt x="3696876" y="25633"/>
                </a:lnTo>
                <a:cubicBezTo>
                  <a:pt x="3694703" y="334709"/>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400" kern="0">
                <a:solidFill>
                  <a:schemeClr val="accent2"/>
                </a:solidFill>
                <a:latin typeface="+mn-lt"/>
              </a:rPr>
              <a:t>User Application Code</a:t>
            </a:r>
            <a:endParaRPr lang="en-GB" sz="1400" kern="0">
              <a:solidFill>
                <a:schemeClr val="accent2"/>
              </a:solidFill>
              <a:latin typeface="+mn-lt"/>
            </a:endParaRPr>
          </a:p>
        </p:txBody>
      </p:sp>
      <p:sp>
        <p:nvSpPr>
          <p:cNvPr id="48" name="Rectangle 47">
            <a:extLst>
              <a:ext uri="{FF2B5EF4-FFF2-40B4-BE49-F238E27FC236}">
                <a16:creationId xmlns:a16="http://schemas.microsoft.com/office/drawing/2014/main" id="{21C10648-B07A-45B0-9DD1-E144E93D19A5}"/>
              </a:ext>
            </a:extLst>
          </p:cNvPr>
          <p:cNvSpPr/>
          <p:nvPr/>
        </p:nvSpPr>
        <p:spPr>
          <a:xfrm>
            <a:off x="7127778" y="3326660"/>
            <a:ext cx="4320147" cy="1190307"/>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a:solidFill>
                  <a:srgbClr val="000000"/>
                </a:solidFill>
                <a:latin typeface="+mn-lt"/>
              </a:rPr>
              <a:t>Target</a:t>
            </a:r>
            <a:br>
              <a:rPr lang="en-US" sz="1600" kern="0">
                <a:solidFill>
                  <a:srgbClr val="000000"/>
                </a:solidFill>
                <a:latin typeface="+mn-lt"/>
              </a:rPr>
            </a:br>
            <a:r>
              <a:rPr lang="en-US" sz="1600" kern="0">
                <a:solidFill>
                  <a:srgbClr val="000000"/>
                </a:solidFill>
                <a:latin typeface="+mn-lt"/>
              </a:rPr>
              <a:t>Layer</a:t>
            </a:r>
            <a:endParaRPr lang="en-GB" sz="1600" kern="0">
              <a:solidFill>
                <a:srgbClr val="000000"/>
              </a:solidFill>
              <a:latin typeface="+mn-lt"/>
            </a:endParaRPr>
          </a:p>
        </p:txBody>
      </p:sp>
      <p:sp>
        <p:nvSpPr>
          <p:cNvPr id="54" name="Rectangle 53">
            <a:extLst>
              <a:ext uri="{FF2B5EF4-FFF2-40B4-BE49-F238E27FC236}">
                <a16:creationId xmlns:a16="http://schemas.microsoft.com/office/drawing/2014/main" id="{6ECC9839-F281-43A8-B7C0-6837DA108860}"/>
              </a:ext>
            </a:extLst>
          </p:cNvPr>
          <p:cNvSpPr/>
          <p:nvPr/>
        </p:nvSpPr>
        <p:spPr>
          <a:xfrm>
            <a:off x="7923291" y="2383538"/>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IoT/ML Software Platform</a:t>
            </a:r>
          </a:p>
        </p:txBody>
      </p:sp>
      <p:sp>
        <p:nvSpPr>
          <p:cNvPr id="55" name="Rectangle 54">
            <a:extLst>
              <a:ext uri="{FF2B5EF4-FFF2-40B4-BE49-F238E27FC236}">
                <a16:creationId xmlns:a16="http://schemas.microsoft.com/office/drawing/2014/main" id="{9633B4D3-C7B0-4A21-B82D-04D7D241C169}"/>
              </a:ext>
            </a:extLst>
          </p:cNvPr>
          <p:cNvSpPr/>
          <p:nvPr/>
        </p:nvSpPr>
        <p:spPr>
          <a:xfrm>
            <a:off x="7696856" y="5471914"/>
            <a:ext cx="1060086" cy="299356"/>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Event Log file</a:t>
            </a:r>
            <a:endParaRPr lang="en-US" sz="1400" kern="0">
              <a:solidFill>
                <a:srgbClr val="FFFFFF"/>
              </a:solidFill>
              <a:latin typeface="+mn-lt"/>
            </a:endParaRPr>
          </a:p>
        </p:txBody>
      </p:sp>
      <p:sp>
        <p:nvSpPr>
          <p:cNvPr id="56" name="Rectangle 55">
            <a:extLst>
              <a:ext uri="{FF2B5EF4-FFF2-40B4-BE49-F238E27FC236}">
                <a16:creationId xmlns:a16="http://schemas.microsoft.com/office/drawing/2014/main" id="{ED67CA96-B941-403E-9ADC-A35569AB7406}"/>
              </a:ext>
            </a:extLst>
          </p:cNvPr>
          <p:cNvSpPr/>
          <p:nvPr/>
        </p:nvSpPr>
        <p:spPr>
          <a:xfrm>
            <a:off x="7911449" y="3925713"/>
            <a:ext cx="3414159" cy="445644"/>
          </a:xfrm>
          <a:prstGeom prst="rect">
            <a:avLst/>
          </a:prstGeom>
          <a:solidFill>
            <a:srgbClr val="F68A33"/>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Device SDK with configuration</a:t>
            </a:r>
          </a:p>
        </p:txBody>
      </p:sp>
      <p:sp>
        <p:nvSpPr>
          <p:cNvPr id="58" name="Rectangle 57">
            <a:extLst>
              <a:ext uri="{FF2B5EF4-FFF2-40B4-BE49-F238E27FC236}">
                <a16:creationId xmlns:a16="http://schemas.microsoft.com/office/drawing/2014/main" id="{6C1230B8-E203-4042-AF55-D32483C9D066}"/>
              </a:ext>
            </a:extLst>
          </p:cNvPr>
          <p:cNvSpPr/>
          <p:nvPr/>
        </p:nvSpPr>
        <p:spPr>
          <a:xfrm>
            <a:off x="9704404" y="2394268"/>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More Software</a:t>
            </a:r>
          </a:p>
        </p:txBody>
      </p:sp>
      <p:sp>
        <p:nvSpPr>
          <p:cNvPr id="59" name="Rectangle 58">
            <a:extLst>
              <a:ext uri="{FF2B5EF4-FFF2-40B4-BE49-F238E27FC236}">
                <a16:creationId xmlns:a16="http://schemas.microsoft.com/office/drawing/2014/main" id="{8FD327DA-C1EC-427F-A747-4D6C08D693EF}"/>
              </a:ext>
            </a:extLst>
          </p:cNvPr>
          <p:cNvSpPr/>
          <p:nvPr/>
        </p:nvSpPr>
        <p:spPr>
          <a:xfrm>
            <a:off x="9688769" y="3416125"/>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More Drivers</a:t>
            </a:r>
            <a:endParaRPr lang="en-US" sz="1300" kern="0">
              <a:solidFill>
                <a:srgbClr val="FFFFFF"/>
              </a:solidFill>
              <a:latin typeface="+mn-lt"/>
            </a:endParaRPr>
          </a:p>
        </p:txBody>
      </p:sp>
      <p:sp>
        <p:nvSpPr>
          <p:cNvPr id="60" name="Down Arrow 26">
            <a:extLst>
              <a:ext uri="{FF2B5EF4-FFF2-40B4-BE49-F238E27FC236}">
                <a16:creationId xmlns:a16="http://schemas.microsoft.com/office/drawing/2014/main" id="{A0F2D0B9-502B-4EAF-BA37-DE49DDC1ACA9}"/>
              </a:ext>
            </a:extLst>
          </p:cNvPr>
          <p:cNvSpPr/>
          <p:nvPr/>
        </p:nvSpPr>
        <p:spPr>
          <a:xfrm flipV="1">
            <a:off x="2349223" y="2985866"/>
            <a:ext cx="550606" cy="420602"/>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1268179" y="3396016"/>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dirty="0">
                <a:solidFill>
                  <a:srgbClr val="FFFFFF"/>
                </a:solidFill>
                <a:latin typeface="+mn-lt"/>
              </a:rPr>
              <a:t>Virtual Drivers</a:t>
            </a:r>
            <a:endParaRPr lang="en-US" sz="1300" kern="0" dirty="0">
              <a:solidFill>
                <a:srgbClr val="FFFFFF"/>
              </a:solidFill>
              <a:latin typeface="+mn-lt"/>
            </a:endParaRPr>
          </a:p>
        </p:txBody>
      </p:sp>
      <p:sp>
        <p:nvSpPr>
          <p:cNvPr id="61" name="Down Arrow 26">
            <a:extLst>
              <a:ext uri="{FF2B5EF4-FFF2-40B4-BE49-F238E27FC236}">
                <a16:creationId xmlns:a16="http://schemas.microsoft.com/office/drawing/2014/main" id="{323A53A6-1F08-4F2E-A8CC-6ACFFACD7500}"/>
              </a:ext>
            </a:extLst>
          </p:cNvPr>
          <p:cNvSpPr/>
          <p:nvPr/>
        </p:nvSpPr>
        <p:spPr>
          <a:xfrm flipV="1">
            <a:off x="5443640" y="2989086"/>
            <a:ext cx="550606" cy="420602"/>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2" name="Rectangle 41">
            <a:extLst>
              <a:ext uri="{FF2B5EF4-FFF2-40B4-BE49-F238E27FC236}">
                <a16:creationId xmlns:a16="http://schemas.microsoft.com/office/drawing/2014/main" id="{CB19A037-6D86-405B-AF5F-CE7A837BA992}"/>
              </a:ext>
            </a:extLst>
          </p:cNvPr>
          <p:cNvSpPr/>
          <p:nvPr/>
        </p:nvSpPr>
        <p:spPr>
          <a:xfrm>
            <a:off x="4375471" y="340030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HW Drivers</a:t>
            </a:r>
            <a:endParaRPr lang="en-US" sz="1300" kern="0">
              <a:solidFill>
                <a:srgbClr val="FFFFFF"/>
              </a:solidFill>
              <a:latin typeface="+mn-lt"/>
            </a:endParaRPr>
          </a:p>
        </p:txBody>
      </p:sp>
      <p:sp>
        <p:nvSpPr>
          <p:cNvPr id="62" name="Down Arrow 26">
            <a:extLst>
              <a:ext uri="{FF2B5EF4-FFF2-40B4-BE49-F238E27FC236}">
                <a16:creationId xmlns:a16="http://schemas.microsoft.com/office/drawing/2014/main" id="{78FA4569-108D-4DA7-95F2-9459F5366872}"/>
              </a:ext>
            </a:extLst>
          </p:cNvPr>
          <p:cNvSpPr/>
          <p:nvPr/>
        </p:nvSpPr>
        <p:spPr>
          <a:xfrm flipV="1">
            <a:off x="5447932" y="4405685"/>
            <a:ext cx="475499" cy="314086"/>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8" name="Rectangle 37">
            <a:extLst>
              <a:ext uri="{FF2B5EF4-FFF2-40B4-BE49-F238E27FC236}">
                <a16:creationId xmlns:a16="http://schemas.microsoft.com/office/drawing/2014/main" id="{154115F1-C80D-4CF9-AFCE-230EAEB24C8B}"/>
              </a:ext>
            </a:extLst>
          </p:cNvPr>
          <p:cNvSpPr/>
          <p:nvPr/>
        </p:nvSpPr>
        <p:spPr>
          <a:xfrm>
            <a:off x="5111014" y="4639293"/>
            <a:ext cx="1248926" cy="599784"/>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Real I/O via test equipment</a:t>
            </a:r>
            <a:endParaRPr lang="en-US" sz="1400" kern="0">
              <a:solidFill>
                <a:srgbClr val="FFFFFF"/>
              </a:solidFill>
              <a:latin typeface="+mn-lt"/>
            </a:endParaRPr>
          </a:p>
        </p:txBody>
      </p:sp>
      <p:sp>
        <p:nvSpPr>
          <p:cNvPr id="69" name="Down Arrow 26">
            <a:extLst>
              <a:ext uri="{FF2B5EF4-FFF2-40B4-BE49-F238E27FC236}">
                <a16:creationId xmlns:a16="http://schemas.microsoft.com/office/drawing/2014/main" id="{24A5430A-19C7-440E-8828-9C09D907B757}"/>
              </a:ext>
            </a:extLst>
          </p:cNvPr>
          <p:cNvSpPr/>
          <p:nvPr/>
        </p:nvSpPr>
        <p:spPr>
          <a:xfrm flipV="1">
            <a:off x="8924323" y="3008398"/>
            <a:ext cx="550606" cy="420602"/>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73" name="Down Arrow 26">
            <a:extLst>
              <a:ext uri="{FF2B5EF4-FFF2-40B4-BE49-F238E27FC236}">
                <a16:creationId xmlns:a16="http://schemas.microsoft.com/office/drawing/2014/main" id="{72C96718-5402-4EB8-BB26-3218AFE2C5BD}"/>
              </a:ext>
            </a:extLst>
          </p:cNvPr>
          <p:cNvSpPr/>
          <p:nvPr/>
        </p:nvSpPr>
        <p:spPr>
          <a:xfrm flipV="1">
            <a:off x="8928614" y="4371057"/>
            <a:ext cx="550606" cy="368026"/>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9" name="Rectangle 48">
            <a:extLst>
              <a:ext uri="{FF2B5EF4-FFF2-40B4-BE49-F238E27FC236}">
                <a16:creationId xmlns:a16="http://schemas.microsoft.com/office/drawing/2014/main" id="{BE201CEC-018B-4522-931B-7FCCF046ABC2}"/>
              </a:ext>
            </a:extLst>
          </p:cNvPr>
          <p:cNvSpPr/>
          <p:nvPr/>
        </p:nvSpPr>
        <p:spPr>
          <a:xfrm>
            <a:off x="8649636" y="4656460"/>
            <a:ext cx="1248926" cy="599784"/>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Real I/O via </a:t>
            </a:r>
            <a:br>
              <a:rPr lang="en-US" sz="1200" kern="0">
                <a:solidFill>
                  <a:srgbClr val="FFFFFF"/>
                </a:solidFill>
                <a:latin typeface="+mn-lt"/>
              </a:rPr>
            </a:br>
            <a:r>
              <a:rPr lang="en-US" sz="1200" kern="0">
                <a:solidFill>
                  <a:srgbClr val="FFFFFF"/>
                </a:solidFill>
                <a:latin typeface="+mn-lt"/>
              </a:rPr>
              <a:t>user peripherals</a:t>
            </a:r>
            <a:endParaRPr lang="en-US" sz="1400" kern="0">
              <a:solidFill>
                <a:srgbClr val="FFFFFF"/>
              </a:solidFill>
              <a:latin typeface="+mn-lt"/>
            </a:endParaRPr>
          </a:p>
        </p:txBody>
      </p:sp>
      <p:sp>
        <p:nvSpPr>
          <p:cNvPr id="52" name="Rectangle 51">
            <a:extLst>
              <a:ext uri="{FF2B5EF4-FFF2-40B4-BE49-F238E27FC236}">
                <a16:creationId xmlns:a16="http://schemas.microsoft.com/office/drawing/2014/main" id="{48EC2F1A-B484-4E6A-BEF8-56E4F520752E}"/>
              </a:ext>
            </a:extLst>
          </p:cNvPr>
          <p:cNvSpPr/>
          <p:nvPr/>
        </p:nvSpPr>
        <p:spPr>
          <a:xfrm>
            <a:off x="7914093" y="3417475"/>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HW Drivers</a:t>
            </a:r>
            <a:endParaRPr lang="en-US" sz="1300" kern="0">
              <a:solidFill>
                <a:srgbClr val="FFFFFF"/>
              </a:solidFill>
              <a:latin typeface="+mn-lt"/>
            </a:endParaRPr>
          </a:p>
        </p:txBody>
      </p:sp>
      <p:sp>
        <p:nvSpPr>
          <p:cNvPr id="3" name="TextBox 2">
            <a:extLst>
              <a:ext uri="{FF2B5EF4-FFF2-40B4-BE49-F238E27FC236}">
                <a16:creationId xmlns:a16="http://schemas.microsoft.com/office/drawing/2014/main" id="{5AD9F1E1-C880-4201-B5C3-541DAF9AC2B2}"/>
              </a:ext>
            </a:extLst>
          </p:cNvPr>
          <p:cNvSpPr txBox="1"/>
          <p:nvPr/>
        </p:nvSpPr>
        <p:spPr>
          <a:xfrm>
            <a:off x="480890" y="1211194"/>
            <a:ext cx="5879050" cy="193899"/>
          </a:xfrm>
          <a:prstGeom prst="rect">
            <a:avLst/>
          </a:prstGeom>
          <a:solidFill>
            <a:schemeClr val="bg1">
              <a:lumMod val="95000"/>
            </a:schemeClr>
          </a:solidFill>
        </p:spPr>
        <p:txBody>
          <a:bodyPr wrap="square" lIns="0" tIns="0" rIns="0" bIns="0" rtlCol="0">
            <a:spAutoFit/>
          </a:bodyPr>
          <a:lstStyle/>
          <a:p>
            <a:pPr algn="ctr" defTabSz="914126" eaLnBrk="1" hangingPunct="1">
              <a:lnSpc>
                <a:spcPct val="90000"/>
              </a:lnSpc>
              <a:spcBef>
                <a:spcPts val="0"/>
              </a:spcBef>
              <a:spcAft>
                <a:spcPts val="600"/>
              </a:spcAft>
            </a:pPr>
            <a:r>
              <a:rPr lang="en-US" sz="1400" dirty="0">
                <a:solidFill>
                  <a:schemeClr val="tx2"/>
                </a:solidFill>
                <a:latin typeface="+mn-lt"/>
                <a:ea typeface="+mn-ea"/>
              </a:rPr>
              <a:t>Unit &amp; Integration Testing on FVPs or Physical Hardware Boards</a:t>
            </a:r>
            <a:endParaRPr lang="en-GB" sz="1400" dirty="0">
              <a:solidFill>
                <a:schemeClr val="tx2"/>
              </a:solidFill>
              <a:latin typeface="+mn-lt"/>
              <a:ea typeface="+mn-ea"/>
            </a:endParaRPr>
          </a:p>
        </p:txBody>
      </p:sp>
      <p:sp>
        <p:nvSpPr>
          <p:cNvPr id="74" name="TextBox 73">
            <a:extLst>
              <a:ext uri="{FF2B5EF4-FFF2-40B4-BE49-F238E27FC236}">
                <a16:creationId xmlns:a16="http://schemas.microsoft.com/office/drawing/2014/main" id="{DF5377C6-2C92-4C75-A091-234F4C553784}"/>
              </a:ext>
            </a:extLst>
          </p:cNvPr>
          <p:cNvSpPr txBox="1"/>
          <p:nvPr/>
        </p:nvSpPr>
        <p:spPr>
          <a:xfrm>
            <a:off x="7159781" y="1212465"/>
            <a:ext cx="4320147" cy="193899"/>
          </a:xfrm>
          <a:prstGeom prst="rect">
            <a:avLst/>
          </a:prstGeom>
          <a:solidFill>
            <a:schemeClr val="bg1">
              <a:lumMod val="95000"/>
            </a:schemeClr>
          </a:solidFill>
        </p:spPr>
        <p:txBody>
          <a:bodyPr wrap="square" lIns="0" tIns="0" rIns="0" bIns="0" rtlCol="0">
            <a:spAutoFit/>
          </a:bodyPr>
          <a:lstStyle/>
          <a:p>
            <a:pPr algn="ctr" defTabSz="914126" eaLnBrk="1" hangingPunct="1">
              <a:lnSpc>
                <a:spcPct val="90000"/>
              </a:lnSpc>
              <a:spcBef>
                <a:spcPts val="0"/>
              </a:spcBef>
              <a:spcAft>
                <a:spcPts val="600"/>
              </a:spcAft>
            </a:pPr>
            <a:r>
              <a:rPr lang="en-US" sz="1400" dirty="0">
                <a:solidFill>
                  <a:schemeClr val="tx2"/>
                </a:solidFill>
                <a:latin typeface="+mn-lt"/>
                <a:ea typeface="+mn-ea"/>
              </a:rPr>
              <a:t>Deployment and System Testing on Production Hardware</a:t>
            </a:r>
            <a:endParaRPr lang="en-GB" sz="1400" dirty="0">
              <a:solidFill>
                <a:schemeClr val="tx2"/>
              </a:solidFill>
              <a:latin typeface="+mn-lt"/>
              <a:ea typeface="+mn-ea"/>
            </a:endParaRPr>
          </a:p>
        </p:txBody>
      </p:sp>
      <p:sp>
        <p:nvSpPr>
          <p:cNvPr id="75" name="TextBox 74">
            <a:extLst>
              <a:ext uri="{FF2B5EF4-FFF2-40B4-BE49-F238E27FC236}">
                <a16:creationId xmlns:a16="http://schemas.microsoft.com/office/drawing/2014/main" id="{D1E74628-B277-4265-ABC1-B22C9F02215C}"/>
              </a:ext>
            </a:extLst>
          </p:cNvPr>
          <p:cNvSpPr txBox="1"/>
          <p:nvPr/>
        </p:nvSpPr>
        <p:spPr>
          <a:xfrm>
            <a:off x="902172" y="5927930"/>
            <a:ext cx="8417683" cy="193899"/>
          </a:xfrm>
          <a:prstGeom prst="rect">
            <a:avLst/>
          </a:prstGeom>
          <a:noFill/>
        </p:spPr>
        <p:txBody>
          <a:bodyPr wrap="square" lIns="0" tIns="0" rIns="0" bIns="0" rtlCol="0">
            <a:spAutoFit/>
          </a:bodyPr>
          <a:lstStyle/>
          <a:p>
            <a:pPr algn="ctr" defTabSz="914126" eaLnBrk="1" hangingPunct="1">
              <a:lnSpc>
                <a:spcPct val="90000"/>
              </a:lnSpc>
              <a:spcBef>
                <a:spcPts val="0"/>
              </a:spcBef>
              <a:spcAft>
                <a:spcPts val="600"/>
              </a:spcAft>
            </a:pPr>
            <a:r>
              <a:rPr lang="en-US" sz="1400" dirty="0">
                <a:solidFill>
                  <a:schemeClr val="tx2"/>
                </a:solidFill>
                <a:latin typeface="+mn-lt"/>
                <a:ea typeface="+mn-ea"/>
              </a:rPr>
              <a:t>Essential the same event logs are generated across the different deployments. This ensures correctness.</a:t>
            </a:r>
            <a:endParaRPr lang="en-US" sz="1400" i="1" dirty="0">
              <a:solidFill>
                <a:schemeClr val="tx2"/>
              </a:solidFill>
              <a:latin typeface="+mn-lt"/>
              <a:ea typeface="+mn-ea"/>
            </a:endParaRPr>
          </a:p>
        </p:txBody>
      </p:sp>
    </p:spTree>
    <p:extLst>
      <p:ext uri="{BB962C8B-B14F-4D97-AF65-F5344CB8AC3E}">
        <p14:creationId xmlns:p14="http://schemas.microsoft.com/office/powerpoint/2010/main" val="2318934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1FDFE44-E848-4BDE-B5F6-9264A0D50477}"/>
              </a:ext>
            </a:extLst>
          </p:cNvPr>
          <p:cNvSpPr/>
          <p:nvPr/>
        </p:nvSpPr>
        <p:spPr>
          <a:xfrm>
            <a:off x="2734043" y="1794766"/>
            <a:ext cx="5587208" cy="1701714"/>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685771"/>
              <a:gd name="connsiteY0" fmla="*/ 0 h 1689434"/>
              <a:gd name="connsiteX1" fmla="*/ 5685771 w 5685771"/>
              <a:gd name="connsiteY1" fmla="*/ 19366 h 1689434"/>
              <a:gd name="connsiteX2" fmla="*/ 5675972 w 5685771"/>
              <a:gd name="connsiteY2" fmla="*/ 770012 h 1689434"/>
              <a:gd name="connsiteX3" fmla="*/ 3710007 w 5685771"/>
              <a:gd name="connsiteY3" fmla="*/ 762205 h 1689434"/>
              <a:gd name="connsiteX4" fmla="*/ 3703487 w 5685771"/>
              <a:gd name="connsiteY4" fmla="*/ 1689434 h 1689434"/>
              <a:gd name="connsiteX5" fmla="*/ 6440 w 5685771"/>
              <a:gd name="connsiteY5" fmla="*/ 1663677 h 1689434"/>
              <a:gd name="connsiteX6" fmla="*/ 0 w 5685771"/>
              <a:gd name="connsiteY6" fmla="*/ 0 h 1689434"/>
              <a:gd name="connsiteX0" fmla="*/ 0 w 5698001"/>
              <a:gd name="connsiteY0" fmla="*/ 0 h 1689434"/>
              <a:gd name="connsiteX1" fmla="*/ 5685771 w 5698001"/>
              <a:gd name="connsiteY1" fmla="*/ 19366 h 1689434"/>
              <a:gd name="connsiteX2" fmla="*/ 5698001 w 5698001"/>
              <a:gd name="connsiteY2" fmla="*/ 770012 h 1689434"/>
              <a:gd name="connsiteX3" fmla="*/ 3710007 w 5698001"/>
              <a:gd name="connsiteY3" fmla="*/ 762205 h 1689434"/>
              <a:gd name="connsiteX4" fmla="*/ 3703487 w 5698001"/>
              <a:gd name="connsiteY4" fmla="*/ 1689434 h 1689434"/>
              <a:gd name="connsiteX5" fmla="*/ 6440 w 5698001"/>
              <a:gd name="connsiteY5" fmla="*/ 1663677 h 1689434"/>
              <a:gd name="connsiteX6" fmla="*/ 0 w 5698001"/>
              <a:gd name="connsiteY6" fmla="*/ 0 h 16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001" h="1689434">
                <a:moveTo>
                  <a:pt x="0" y="0"/>
                </a:moveTo>
                <a:lnTo>
                  <a:pt x="5685771" y="19366"/>
                </a:lnTo>
                <a:lnTo>
                  <a:pt x="5698001" y="770012"/>
                </a:lnTo>
                <a:lnTo>
                  <a:pt x="3710007" y="762205"/>
                </a:lnTo>
                <a:cubicBezTo>
                  <a:pt x="3707834" y="1071281"/>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600" kern="0">
                <a:solidFill>
                  <a:schemeClr val="accent2"/>
                </a:solidFill>
                <a:latin typeface="+mn-lt"/>
              </a:rPr>
              <a:t>User Application Code</a:t>
            </a:r>
            <a:endParaRPr lang="en-GB" sz="1600" kern="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69383"/>
            <a:ext cx="11227300" cy="512562"/>
          </a:xfrm>
        </p:spPr>
        <p:txBody>
          <a:bodyPr/>
          <a:lstStyle/>
          <a:p>
            <a:r>
              <a:rPr lang="en-US" sz="3198"/>
              <a:t>IoT/ML SW Platform – for FVP or Real Hardware</a:t>
            </a:r>
          </a:p>
        </p:txBody>
      </p:sp>
      <p:sp>
        <p:nvSpPr>
          <p:cNvPr id="21" name="Rectangle 20">
            <a:extLst>
              <a:ext uri="{FF2B5EF4-FFF2-40B4-BE49-F238E27FC236}">
                <a16:creationId xmlns:a16="http://schemas.microsoft.com/office/drawing/2014/main" id="{55D6DD88-1FD7-4BA4-AB28-44E626DD2497}"/>
              </a:ext>
            </a:extLst>
          </p:cNvPr>
          <p:cNvSpPr/>
          <p:nvPr/>
        </p:nvSpPr>
        <p:spPr>
          <a:xfrm>
            <a:off x="755082" y="3667747"/>
            <a:ext cx="7640235" cy="653663"/>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a:solidFill>
                  <a:srgbClr val="000000"/>
                </a:solidFill>
                <a:latin typeface="+mn-lt"/>
              </a:rPr>
              <a:t>FVP</a:t>
            </a:r>
            <a:br>
              <a:rPr lang="en-US" sz="1600" kern="0">
                <a:solidFill>
                  <a:srgbClr val="000000"/>
                </a:solidFill>
                <a:latin typeface="+mn-lt"/>
              </a:rPr>
            </a:br>
            <a:r>
              <a:rPr lang="en-US" sz="1600" kern="0">
                <a:solidFill>
                  <a:srgbClr val="000000"/>
                </a:solidFill>
                <a:latin typeface="+mn-lt"/>
              </a:rPr>
              <a:t>Layer</a:t>
            </a:r>
            <a:endParaRPr lang="en-GB" sz="1600" kern="0">
              <a:solidFill>
                <a:srgbClr val="000000"/>
              </a:solidFill>
              <a:latin typeface="+mn-lt"/>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2808818" y="4918151"/>
            <a:ext cx="1645062" cy="664162"/>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LEDs, Push buttons</a:t>
            </a:r>
            <a:endParaRPr lang="en-US" sz="1400" kern="0">
              <a:solidFill>
                <a:srgbClr val="FFFFFF"/>
              </a:solidFill>
              <a:latin typeface="+mn-lt"/>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051332" y="3229491"/>
            <a:ext cx="1160347" cy="1688660"/>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2822512" y="3737102"/>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Demo I/O-Driver</a:t>
            </a:r>
            <a:endParaRPr lang="en-US" sz="1200" kern="0" dirty="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998721" y="1898584"/>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990413" y="2481097"/>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4676691" y="4880061"/>
            <a:ext cx="1645063" cy="715128"/>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a:solidFill>
                  <a:srgbClr val="FFFFFF"/>
                </a:solidFill>
                <a:latin typeface="+mn-lt"/>
              </a:rPr>
              <a:t>Input stimuli for</a:t>
            </a:r>
          </a:p>
          <a:p>
            <a:pPr defTabSz="456936" eaLnBrk="1" fontAlgn="auto" hangingPunct="1">
              <a:spcBef>
                <a:spcPts val="0"/>
              </a:spcBef>
              <a:spcAft>
                <a:spcPts val="0"/>
              </a:spcAft>
              <a:defRPr/>
            </a:pPr>
            <a:r>
              <a:rPr lang="en-US" sz="1200" kern="0">
                <a:solidFill>
                  <a:srgbClr val="FFFFFF"/>
                </a:solidFill>
                <a:latin typeface="+mn-lt"/>
              </a:rPr>
              <a:t>Audio, Video, Sensors</a:t>
            </a:r>
          </a:p>
        </p:txBody>
      </p:sp>
      <p:sp>
        <p:nvSpPr>
          <p:cNvPr id="33" name="Down Arrow 28">
            <a:extLst>
              <a:ext uri="{FF2B5EF4-FFF2-40B4-BE49-F238E27FC236}">
                <a16:creationId xmlns:a16="http://schemas.microsoft.com/office/drawing/2014/main" id="{0CA77243-2CE9-4FEA-94E0-244BC67E78BD}"/>
              </a:ext>
            </a:extLst>
          </p:cNvPr>
          <p:cNvSpPr/>
          <p:nvPr/>
        </p:nvSpPr>
        <p:spPr>
          <a:xfrm>
            <a:off x="4904967" y="3159660"/>
            <a:ext cx="1160347" cy="1720402"/>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6799624" y="2492191"/>
            <a:ext cx="1160347" cy="1270563"/>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7" name="Rectangle 56">
            <a:extLst>
              <a:ext uri="{FF2B5EF4-FFF2-40B4-BE49-F238E27FC236}">
                <a16:creationId xmlns:a16="http://schemas.microsoft.com/office/drawing/2014/main" id="{FF34C054-3990-4B0A-859E-05019391FA26}"/>
              </a:ext>
            </a:extLst>
          </p:cNvPr>
          <p:cNvSpPr/>
          <p:nvPr/>
        </p:nvSpPr>
        <p:spPr>
          <a:xfrm>
            <a:off x="4612746" y="3742448"/>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Data-Streaming</a:t>
            </a:r>
            <a:br>
              <a:rPr lang="en-US" sz="1400" kern="0">
                <a:solidFill>
                  <a:srgbClr val="FFFFFF"/>
                </a:solidFill>
                <a:latin typeface="+mn-lt"/>
              </a:rPr>
            </a:br>
            <a:r>
              <a:rPr lang="en-US" sz="1400" kern="0">
                <a:solidFill>
                  <a:srgbClr val="FFFFFF"/>
                </a:solidFill>
                <a:latin typeface="+mn-lt"/>
              </a:rPr>
              <a:t>Driver</a:t>
            </a:r>
            <a:endParaRPr lang="en-US" sz="1200" kern="0">
              <a:solidFill>
                <a:srgbClr val="FFFFFF"/>
              </a:solidFill>
              <a:latin typeface="+mn-lt"/>
            </a:endParaRPr>
          </a:p>
        </p:txBody>
      </p:sp>
      <p:sp>
        <p:nvSpPr>
          <p:cNvPr id="64" name="TextBox 63">
            <a:extLst>
              <a:ext uri="{FF2B5EF4-FFF2-40B4-BE49-F238E27FC236}">
                <a16:creationId xmlns:a16="http://schemas.microsoft.com/office/drawing/2014/main" id="{E6AE87CE-C7E3-4059-B2F7-3E421B34CA4F}"/>
              </a:ext>
            </a:extLst>
          </p:cNvPr>
          <p:cNvSpPr txBox="1"/>
          <p:nvPr/>
        </p:nvSpPr>
        <p:spPr>
          <a:xfrm>
            <a:off x="6577381" y="2518658"/>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100"/>
              <a:t>BSD-Socket</a:t>
            </a:r>
            <a:endParaRPr lang="en-GB" sz="1400">
              <a:solidFill>
                <a:schemeClr val="accent1"/>
              </a:solidFill>
              <a:latin typeface="+mn-lt"/>
              <a:ea typeface="+mn-ea"/>
            </a:endParaRPr>
          </a:p>
        </p:txBody>
      </p:sp>
      <p:sp>
        <p:nvSpPr>
          <p:cNvPr id="65" name="Rectangle 64">
            <a:extLst>
              <a:ext uri="{FF2B5EF4-FFF2-40B4-BE49-F238E27FC236}">
                <a16:creationId xmlns:a16="http://schemas.microsoft.com/office/drawing/2014/main" id="{B277B62A-660E-423C-88FA-D779BD39AD6E}"/>
              </a:ext>
            </a:extLst>
          </p:cNvPr>
          <p:cNvSpPr/>
          <p:nvPr/>
        </p:nvSpPr>
        <p:spPr>
          <a:xfrm>
            <a:off x="6548992" y="3755144"/>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Ethernet-Driver</a:t>
            </a:r>
            <a:endParaRPr lang="en-US" sz="1200" kern="0">
              <a:solidFill>
                <a:srgbClr val="FFFFFF"/>
              </a:solidFill>
              <a:latin typeface="+mn-lt"/>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2831710" y="2703165"/>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or test</a:t>
            </a:r>
            <a:br>
              <a:rPr lang="en-US" sz="1400" kern="0">
                <a:solidFill>
                  <a:srgbClr val="FFFFFF"/>
                </a:solidFill>
                <a:latin typeface="+mn-lt"/>
              </a:rPr>
            </a:br>
            <a:r>
              <a:rPr lang="en-US" sz="1400" kern="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4628292" y="2696816"/>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i.e. Voice</a:t>
            </a:r>
            <a:br>
              <a:rPr lang="en-US" sz="1400" kern="0">
                <a:solidFill>
                  <a:srgbClr val="FFFFFF"/>
                </a:solidFill>
                <a:latin typeface="+mn-lt"/>
              </a:rPr>
            </a:br>
            <a:r>
              <a:rPr lang="en-US" sz="1400" kern="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6825017" y="4202056"/>
            <a:ext cx="1160347" cy="690705"/>
          </a:xfrm>
          <a:prstGeom prst="downArrow">
            <a:avLst>
              <a:gd name="adj1" fmla="val 50000"/>
              <a:gd name="adj2" fmla="val 38156"/>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3" name="Rectangle 62">
            <a:extLst>
              <a:ext uri="{FF2B5EF4-FFF2-40B4-BE49-F238E27FC236}">
                <a16:creationId xmlns:a16="http://schemas.microsoft.com/office/drawing/2014/main" id="{8C0AA59E-D4DA-4341-ADC1-325DECB83E09}"/>
              </a:ext>
            </a:extLst>
          </p:cNvPr>
          <p:cNvSpPr/>
          <p:nvPr/>
        </p:nvSpPr>
        <p:spPr>
          <a:xfrm>
            <a:off x="6570886" y="2690468"/>
            <a:ext cx="1645062" cy="623901"/>
          </a:xfrm>
          <a:prstGeom prst="rect">
            <a:avLst/>
          </a:prstGeom>
          <a:solidFill>
            <a:schemeClr val="accent3">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TCP/IP Stack with Security</a:t>
            </a:r>
          </a:p>
        </p:txBody>
      </p:sp>
      <p:sp>
        <p:nvSpPr>
          <p:cNvPr id="9" name="Text Placeholder 8">
            <a:extLst>
              <a:ext uri="{FF2B5EF4-FFF2-40B4-BE49-F238E27FC236}">
                <a16:creationId xmlns:a16="http://schemas.microsoft.com/office/drawing/2014/main" id="{EC550EB9-5DD0-4254-B622-58A5F764314F}"/>
              </a:ext>
            </a:extLst>
          </p:cNvPr>
          <p:cNvSpPr>
            <a:spLocks noGrp="1"/>
          </p:cNvSpPr>
          <p:nvPr>
            <p:ph type="body" sz="quarter" idx="13"/>
          </p:nvPr>
        </p:nvSpPr>
        <p:spPr>
          <a:xfrm>
            <a:off x="485401" y="735697"/>
            <a:ext cx="11227300" cy="344398"/>
          </a:xfrm>
        </p:spPr>
        <p:txBody>
          <a:bodyPr/>
          <a:lstStyle/>
          <a:p>
            <a:r>
              <a:rPr lang="en-US" sz="1799"/>
              <a:t>Establish a software platform that is foundation for IoT/ML projects.</a:t>
            </a:r>
            <a:endParaRPr lang="en-GB" sz="1799"/>
          </a:p>
        </p:txBody>
      </p:sp>
      <p:sp>
        <p:nvSpPr>
          <p:cNvPr id="71" name="Rectangle 70">
            <a:extLst>
              <a:ext uri="{FF2B5EF4-FFF2-40B4-BE49-F238E27FC236}">
                <a16:creationId xmlns:a16="http://schemas.microsoft.com/office/drawing/2014/main" id="{875218EB-DD52-480B-BD87-43788B4C76C1}"/>
              </a:ext>
            </a:extLst>
          </p:cNvPr>
          <p:cNvSpPr/>
          <p:nvPr/>
        </p:nvSpPr>
        <p:spPr>
          <a:xfrm>
            <a:off x="6560092" y="1895433"/>
            <a:ext cx="1662396" cy="608168"/>
          </a:xfrm>
          <a:prstGeom prst="rect">
            <a:avLst/>
          </a:prstGeom>
          <a:solidFill>
            <a:srgbClr val="00958B"/>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Cloud Connector</a:t>
            </a:r>
            <a:br>
              <a:rPr lang="en-US" sz="1600" kern="0">
                <a:solidFill>
                  <a:srgbClr val="FFFFFF"/>
                </a:solidFill>
                <a:latin typeface="+mn-lt"/>
              </a:rPr>
            </a:br>
            <a:r>
              <a:rPr lang="en-US" sz="1100" kern="0">
                <a:solidFill>
                  <a:srgbClr val="FFFFFF"/>
                </a:solidFill>
                <a:latin typeface="+mn-lt"/>
              </a:rPr>
              <a:t>C-SDK</a:t>
            </a:r>
          </a:p>
        </p:txBody>
      </p:sp>
      <p:sp>
        <p:nvSpPr>
          <p:cNvPr id="72" name="Rectangle 71">
            <a:extLst>
              <a:ext uri="{FF2B5EF4-FFF2-40B4-BE49-F238E27FC236}">
                <a16:creationId xmlns:a16="http://schemas.microsoft.com/office/drawing/2014/main" id="{C42052CD-C44C-4128-93C6-6FCB62DDD6A2}"/>
              </a:ext>
            </a:extLst>
          </p:cNvPr>
          <p:cNvSpPr/>
          <p:nvPr/>
        </p:nvSpPr>
        <p:spPr>
          <a:xfrm>
            <a:off x="6593891" y="4898618"/>
            <a:ext cx="1645063" cy="703010"/>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a:solidFill>
                  <a:srgbClr val="FFFFFF"/>
                </a:solidFill>
                <a:latin typeface="+mn-lt"/>
              </a:rPr>
              <a:t>Route to internet: enables real communication</a:t>
            </a:r>
          </a:p>
        </p:txBody>
      </p:sp>
      <p:sp>
        <p:nvSpPr>
          <p:cNvPr id="4" name="Arrow: Down 3">
            <a:extLst>
              <a:ext uri="{FF2B5EF4-FFF2-40B4-BE49-F238E27FC236}">
                <a16:creationId xmlns:a16="http://schemas.microsoft.com/office/drawing/2014/main" id="{663C2F75-09B5-4D3B-ADA4-24A9B502BBC1}"/>
              </a:ext>
            </a:extLst>
          </p:cNvPr>
          <p:cNvSpPr/>
          <p:nvPr/>
        </p:nvSpPr>
        <p:spPr>
          <a:xfrm rot="5400000">
            <a:off x="8231884" y="2846266"/>
            <a:ext cx="263948" cy="289700"/>
          </a:xfrm>
          <a:prstGeom prst="downArrow">
            <a:avLst>
              <a:gd name="adj1" fmla="val 20874"/>
              <a:gd name="adj2" fmla="val 521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2C6965B-5B01-478B-9A29-054EC33D2C67}"/>
              </a:ext>
            </a:extLst>
          </p:cNvPr>
          <p:cNvSpPr txBox="1"/>
          <p:nvPr/>
        </p:nvSpPr>
        <p:spPr>
          <a:xfrm>
            <a:off x="8515148" y="2666009"/>
            <a:ext cx="2272529" cy="581547"/>
          </a:xfrm>
          <a:prstGeom prst="rect">
            <a:avLst/>
          </a:prstGeom>
          <a:noFill/>
          <a:ln w="28575">
            <a:solidFill>
              <a:schemeClr val="accent1"/>
            </a:solidFill>
          </a:ln>
        </p:spPr>
        <p:txBody>
          <a:bodyPr wrap="square" lIns="0" tIns="0" rIns="0" bIns="0" rtlCol="0">
            <a:spAutoFit/>
          </a:bodyPr>
          <a:lstStyle/>
          <a:p>
            <a:pPr marL="58720" defTabSz="914126" eaLnBrk="1" hangingPunct="1">
              <a:lnSpc>
                <a:spcPct val="90000"/>
              </a:lnSpc>
              <a:spcBef>
                <a:spcPts val="0"/>
              </a:spcBef>
              <a:spcAft>
                <a:spcPts val="600"/>
              </a:spcAft>
            </a:pPr>
            <a:r>
              <a:rPr lang="en-US" sz="1400">
                <a:solidFill>
                  <a:schemeClr val="tx2"/>
                </a:solidFill>
                <a:latin typeface="+mn-lt"/>
                <a:ea typeface="+mn-ea"/>
              </a:rPr>
              <a:t>Make this part easy to replace with Ethernet, BLE, </a:t>
            </a:r>
            <a:r>
              <a:rPr lang="en-US" sz="1400" err="1">
                <a:solidFill>
                  <a:schemeClr val="tx2"/>
                </a:solidFill>
                <a:latin typeface="+mn-lt"/>
                <a:ea typeface="+mn-ea"/>
              </a:rPr>
              <a:t>WiFi</a:t>
            </a:r>
            <a:r>
              <a:rPr lang="en-US" sz="1400">
                <a:solidFill>
                  <a:schemeClr val="tx2"/>
                </a:solidFill>
                <a:latin typeface="+mn-lt"/>
                <a:ea typeface="+mn-ea"/>
              </a:rPr>
              <a:t>, NB-IoT, LoRa, etc.</a:t>
            </a:r>
            <a:endParaRPr lang="en-GB" sz="1400" err="1">
              <a:solidFill>
                <a:schemeClr val="tx2"/>
              </a:solidFill>
              <a:latin typeface="+mn-lt"/>
              <a:ea typeface="+mn-ea"/>
            </a:endParaRPr>
          </a:p>
        </p:txBody>
      </p:sp>
      <p:sp>
        <p:nvSpPr>
          <p:cNvPr id="31" name="TextBox 30">
            <a:extLst>
              <a:ext uri="{FF2B5EF4-FFF2-40B4-BE49-F238E27FC236}">
                <a16:creationId xmlns:a16="http://schemas.microsoft.com/office/drawing/2014/main" id="{BCC6F51F-6746-463C-AC99-7F8714D63277}"/>
              </a:ext>
            </a:extLst>
          </p:cNvPr>
          <p:cNvSpPr txBox="1"/>
          <p:nvPr/>
        </p:nvSpPr>
        <p:spPr>
          <a:xfrm>
            <a:off x="9121344" y="4832087"/>
            <a:ext cx="2272529" cy="387697"/>
          </a:xfrm>
          <a:prstGeom prst="rect">
            <a:avLst/>
          </a:prstGeom>
          <a:noFill/>
          <a:ln w="28575">
            <a:solidFill>
              <a:schemeClr val="accent1"/>
            </a:solidFill>
          </a:ln>
        </p:spPr>
        <p:txBody>
          <a:bodyPr wrap="square" lIns="0" tIns="0" rIns="0" bIns="0" rtlCol="0" anchor="t">
            <a:spAutoFit/>
          </a:bodyPr>
          <a:lstStyle/>
          <a:p>
            <a:pPr marL="58402" eaLnBrk="1" hangingPunct="1">
              <a:lnSpc>
                <a:spcPct val="90000"/>
              </a:lnSpc>
              <a:spcBef>
                <a:spcPts val="0"/>
              </a:spcBef>
              <a:spcAft>
                <a:spcPts val="600"/>
              </a:spcAft>
            </a:pPr>
            <a:r>
              <a:rPr lang="en-GB" sz="1400">
                <a:latin typeface="Calibri"/>
                <a:ea typeface="ＭＳ Ｐゴシック"/>
                <a:cs typeface="Calibri"/>
              </a:rPr>
              <a:t>TF-M provides Security and FOTA services</a:t>
            </a:r>
            <a:endParaRPr lang="en-GB" sz="1400">
              <a:solidFill>
                <a:schemeClr val="tx2"/>
              </a:solidFill>
              <a:latin typeface="Calibri"/>
              <a:ea typeface="ＭＳ Ｐゴシック"/>
              <a:cs typeface="Calibri"/>
            </a:endParaRPr>
          </a:p>
        </p:txBody>
      </p:sp>
      <p:sp>
        <p:nvSpPr>
          <p:cNvPr id="32" name="Rectangle 31">
            <a:extLst>
              <a:ext uri="{FF2B5EF4-FFF2-40B4-BE49-F238E27FC236}">
                <a16:creationId xmlns:a16="http://schemas.microsoft.com/office/drawing/2014/main" id="{AFE94C40-7286-481A-8769-BECEB8F4FBEE}"/>
              </a:ext>
            </a:extLst>
          </p:cNvPr>
          <p:cNvSpPr/>
          <p:nvPr/>
        </p:nvSpPr>
        <p:spPr>
          <a:xfrm>
            <a:off x="988268" y="3058350"/>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28" name="Arrow: Down 27">
            <a:extLst>
              <a:ext uri="{FF2B5EF4-FFF2-40B4-BE49-F238E27FC236}">
                <a16:creationId xmlns:a16="http://schemas.microsoft.com/office/drawing/2014/main" id="{B1AC6DC3-C199-40EF-97BA-4C5F418D61DC}"/>
              </a:ext>
            </a:extLst>
          </p:cNvPr>
          <p:cNvSpPr/>
          <p:nvPr/>
        </p:nvSpPr>
        <p:spPr>
          <a:xfrm rot="5400000">
            <a:off x="8391557" y="3868908"/>
            <a:ext cx="263948" cy="289700"/>
          </a:xfrm>
          <a:prstGeom prst="downArrow">
            <a:avLst>
              <a:gd name="adj1" fmla="val 20874"/>
              <a:gd name="adj2" fmla="val 521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BD1BE6FA-1E5A-49AC-9443-56587F96038A}"/>
              </a:ext>
            </a:extLst>
          </p:cNvPr>
          <p:cNvSpPr txBox="1"/>
          <p:nvPr/>
        </p:nvSpPr>
        <p:spPr>
          <a:xfrm>
            <a:off x="8674822" y="3688652"/>
            <a:ext cx="2272529" cy="581547"/>
          </a:xfrm>
          <a:prstGeom prst="rect">
            <a:avLst/>
          </a:prstGeom>
          <a:noFill/>
          <a:ln w="28575">
            <a:solidFill>
              <a:schemeClr val="accent1"/>
            </a:solidFill>
          </a:ln>
        </p:spPr>
        <p:txBody>
          <a:bodyPr wrap="square" lIns="0" tIns="0" rIns="0" bIns="0" rtlCol="0">
            <a:spAutoFit/>
          </a:bodyPr>
          <a:lstStyle/>
          <a:p>
            <a:pPr marL="58720" defTabSz="914126" eaLnBrk="1" hangingPunct="1">
              <a:lnSpc>
                <a:spcPct val="90000"/>
              </a:lnSpc>
              <a:spcBef>
                <a:spcPts val="0"/>
              </a:spcBef>
              <a:spcAft>
                <a:spcPts val="600"/>
              </a:spcAft>
            </a:pPr>
            <a:r>
              <a:rPr lang="en-US" sz="1400">
                <a:solidFill>
                  <a:schemeClr val="tx2"/>
                </a:solidFill>
                <a:latin typeface="+mn-lt"/>
                <a:ea typeface="+mn-ea"/>
              </a:rPr>
              <a:t>Make this part easy to replace to retarget to boards or production hardware</a:t>
            </a:r>
            <a:endParaRPr lang="en-GB" sz="1400" err="1">
              <a:solidFill>
                <a:schemeClr val="tx2"/>
              </a:solidFill>
              <a:latin typeface="+mn-lt"/>
              <a:ea typeface="+mn-ea"/>
            </a:endParaRPr>
          </a:p>
        </p:txBody>
      </p:sp>
    </p:spTree>
    <p:extLst>
      <p:ext uri="{BB962C8B-B14F-4D97-AF65-F5344CB8AC3E}">
        <p14:creationId xmlns:p14="http://schemas.microsoft.com/office/powerpoint/2010/main" val="390398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1FDFE44-E848-4BDE-B5F6-9264A0D50477}"/>
              </a:ext>
            </a:extLst>
          </p:cNvPr>
          <p:cNvSpPr/>
          <p:nvPr/>
        </p:nvSpPr>
        <p:spPr>
          <a:xfrm>
            <a:off x="3165843" y="1807466"/>
            <a:ext cx="5587208" cy="1701714"/>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685771"/>
              <a:gd name="connsiteY0" fmla="*/ 0 h 1689434"/>
              <a:gd name="connsiteX1" fmla="*/ 5685771 w 5685771"/>
              <a:gd name="connsiteY1" fmla="*/ 19366 h 1689434"/>
              <a:gd name="connsiteX2" fmla="*/ 5675972 w 5685771"/>
              <a:gd name="connsiteY2" fmla="*/ 770012 h 1689434"/>
              <a:gd name="connsiteX3" fmla="*/ 3710007 w 5685771"/>
              <a:gd name="connsiteY3" fmla="*/ 762205 h 1689434"/>
              <a:gd name="connsiteX4" fmla="*/ 3703487 w 5685771"/>
              <a:gd name="connsiteY4" fmla="*/ 1689434 h 1689434"/>
              <a:gd name="connsiteX5" fmla="*/ 6440 w 5685771"/>
              <a:gd name="connsiteY5" fmla="*/ 1663677 h 1689434"/>
              <a:gd name="connsiteX6" fmla="*/ 0 w 5685771"/>
              <a:gd name="connsiteY6" fmla="*/ 0 h 1689434"/>
              <a:gd name="connsiteX0" fmla="*/ 0 w 5698001"/>
              <a:gd name="connsiteY0" fmla="*/ 0 h 1689434"/>
              <a:gd name="connsiteX1" fmla="*/ 5685771 w 5698001"/>
              <a:gd name="connsiteY1" fmla="*/ 19366 h 1689434"/>
              <a:gd name="connsiteX2" fmla="*/ 5698001 w 5698001"/>
              <a:gd name="connsiteY2" fmla="*/ 770012 h 1689434"/>
              <a:gd name="connsiteX3" fmla="*/ 3710007 w 5698001"/>
              <a:gd name="connsiteY3" fmla="*/ 762205 h 1689434"/>
              <a:gd name="connsiteX4" fmla="*/ 3703487 w 5698001"/>
              <a:gd name="connsiteY4" fmla="*/ 1689434 h 1689434"/>
              <a:gd name="connsiteX5" fmla="*/ 6440 w 5698001"/>
              <a:gd name="connsiteY5" fmla="*/ 1663677 h 1689434"/>
              <a:gd name="connsiteX6" fmla="*/ 0 w 5698001"/>
              <a:gd name="connsiteY6" fmla="*/ 0 h 16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001" h="1689434">
                <a:moveTo>
                  <a:pt x="0" y="0"/>
                </a:moveTo>
                <a:lnTo>
                  <a:pt x="5685771" y="19366"/>
                </a:lnTo>
                <a:lnTo>
                  <a:pt x="5698001" y="770012"/>
                </a:lnTo>
                <a:lnTo>
                  <a:pt x="3710007" y="762205"/>
                </a:lnTo>
                <a:cubicBezTo>
                  <a:pt x="3707834" y="1071281"/>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200" kern="0">
                <a:solidFill>
                  <a:schemeClr val="accent2"/>
                </a:solidFill>
                <a:latin typeface="+mn-lt"/>
              </a:rPr>
              <a:t>User Application Code</a:t>
            </a:r>
            <a:endParaRPr lang="en-GB" sz="1200" kern="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83133"/>
            <a:ext cx="11227300" cy="512562"/>
          </a:xfrm>
        </p:spPr>
        <p:txBody>
          <a:bodyPr/>
          <a:lstStyle/>
          <a:p>
            <a:r>
              <a:rPr lang="en-US" sz="3198"/>
              <a:t>IoT/ML SW Platform – Usage for Real-world Data Collection</a:t>
            </a:r>
          </a:p>
        </p:txBody>
      </p:sp>
      <p:sp>
        <p:nvSpPr>
          <p:cNvPr id="21" name="Rectangle 20">
            <a:extLst>
              <a:ext uri="{FF2B5EF4-FFF2-40B4-BE49-F238E27FC236}">
                <a16:creationId xmlns:a16="http://schemas.microsoft.com/office/drawing/2014/main" id="{55D6DD88-1FD7-4BA4-AB28-44E626DD2497}"/>
              </a:ext>
            </a:extLst>
          </p:cNvPr>
          <p:cNvSpPr/>
          <p:nvPr/>
        </p:nvSpPr>
        <p:spPr>
          <a:xfrm>
            <a:off x="1186882" y="3680446"/>
            <a:ext cx="7640235" cy="111380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a:solidFill>
                  <a:srgbClr val="000000"/>
                </a:solidFill>
                <a:latin typeface="+mn-lt"/>
              </a:rPr>
              <a:t>Board</a:t>
            </a:r>
            <a:br>
              <a:rPr lang="en-US" sz="1600" kern="0">
                <a:solidFill>
                  <a:srgbClr val="000000"/>
                </a:solidFill>
                <a:latin typeface="+mn-lt"/>
              </a:rPr>
            </a:br>
            <a:r>
              <a:rPr lang="en-US" sz="1600" kern="0">
                <a:solidFill>
                  <a:srgbClr val="000000"/>
                </a:solidFill>
                <a:latin typeface="+mn-lt"/>
              </a:rPr>
              <a:t>Layer</a:t>
            </a:r>
            <a:endParaRPr lang="en-GB" sz="1600" kern="0">
              <a:solidFill>
                <a:srgbClr val="000000"/>
              </a:solidFill>
              <a:latin typeface="+mn-lt"/>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3240618" y="5134051"/>
            <a:ext cx="1645062" cy="664162"/>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LEDs, Push buttons</a:t>
            </a:r>
            <a:endParaRPr lang="en-US" sz="1400" kern="0">
              <a:solidFill>
                <a:srgbClr val="FFFFFF"/>
              </a:solidFill>
              <a:latin typeface="+mn-lt"/>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483132" y="3242191"/>
            <a:ext cx="1160347" cy="1901309"/>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3254312" y="3749802"/>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I/O-Driver</a:t>
            </a:r>
            <a:endParaRPr lang="en-US" sz="1200" kern="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1430521" y="1911284"/>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1422213" y="2493797"/>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5108491" y="5095961"/>
            <a:ext cx="1645063" cy="715128"/>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a:solidFill>
                  <a:srgbClr val="FFFFFF"/>
                </a:solidFill>
                <a:latin typeface="+mn-lt"/>
              </a:rPr>
              <a:t>Real-world input</a:t>
            </a:r>
          </a:p>
          <a:p>
            <a:pPr defTabSz="456936" eaLnBrk="1" fontAlgn="auto" hangingPunct="1">
              <a:spcBef>
                <a:spcPts val="0"/>
              </a:spcBef>
              <a:spcAft>
                <a:spcPts val="0"/>
              </a:spcAft>
              <a:defRPr/>
            </a:pPr>
            <a:r>
              <a:rPr lang="en-US" sz="1200" kern="0">
                <a:solidFill>
                  <a:srgbClr val="FFFFFF"/>
                </a:solidFill>
                <a:latin typeface="+mn-lt"/>
              </a:rPr>
              <a:t>Audio, Video, Sensors</a:t>
            </a:r>
          </a:p>
        </p:txBody>
      </p:sp>
      <p:sp>
        <p:nvSpPr>
          <p:cNvPr id="33" name="Down Arrow 28">
            <a:extLst>
              <a:ext uri="{FF2B5EF4-FFF2-40B4-BE49-F238E27FC236}">
                <a16:creationId xmlns:a16="http://schemas.microsoft.com/office/drawing/2014/main" id="{0CA77243-2CE9-4FEA-94E0-244BC67E78BD}"/>
              </a:ext>
            </a:extLst>
          </p:cNvPr>
          <p:cNvSpPr/>
          <p:nvPr/>
        </p:nvSpPr>
        <p:spPr>
          <a:xfrm>
            <a:off x="5317717" y="3172360"/>
            <a:ext cx="1160347" cy="1926690"/>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7231424" y="2504891"/>
            <a:ext cx="1160347" cy="1247960"/>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4" name="TextBox 63">
            <a:extLst>
              <a:ext uri="{FF2B5EF4-FFF2-40B4-BE49-F238E27FC236}">
                <a16:creationId xmlns:a16="http://schemas.microsoft.com/office/drawing/2014/main" id="{E6AE87CE-C7E3-4059-B2F7-3E421B34CA4F}"/>
              </a:ext>
            </a:extLst>
          </p:cNvPr>
          <p:cNvSpPr txBox="1"/>
          <p:nvPr/>
        </p:nvSpPr>
        <p:spPr>
          <a:xfrm>
            <a:off x="7009181" y="2531358"/>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100"/>
              <a:t>BSD-Socket</a:t>
            </a:r>
            <a:endParaRPr lang="en-GB" sz="1400">
              <a:solidFill>
                <a:schemeClr val="accent1"/>
              </a:solidFill>
              <a:latin typeface="+mn-lt"/>
              <a:ea typeface="+mn-ea"/>
            </a:endParaRPr>
          </a:p>
        </p:txBody>
      </p:sp>
      <p:sp>
        <p:nvSpPr>
          <p:cNvPr id="65" name="Rectangle 64">
            <a:extLst>
              <a:ext uri="{FF2B5EF4-FFF2-40B4-BE49-F238E27FC236}">
                <a16:creationId xmlns:a16="http://schemas.microsoft.com/office/drawing/2014/main" id="{B277B62A-660E-423C-88FA-D779BD39AD6E}"/>
              </a:ext>
            </a:extLst>
          </p:cNvPr>
          <p:cNvSpPr/>
          <p:nvPr/>
        </p:nvSpPr>
        <p:spPr>
          <a:xfrm>
            <a:off x="6980792" y="3755144"/>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Ethernet-Driver</a:t>
            </a:r>
            <a:endParaRPr lang="en-US" sz="1200" kern="0">
              <a:solidFill>
                <a:srgbClr val="FFFFFF"/>
              </a:solidFill>
              <a:latin typeface="+mn-lt"/>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3263510" y="2715865"/>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or test</a:t>
            </a:r>
            <a:br>
              <a:rPr lang="en-US" sz="1400" kern="0">
                <a:solidFill>
                  <a:srgbClr val="FFFFFF"/>
                </a:solidFill>
                <a:latin typeface="+mn-lt"/>
              </a:rPr>
            </a:br>
            <a:r>
              <a:rPr lang="en-US" sz="1400" kern="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5060092" y="2709516"/>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i.e. Voice</a:t>
            </a:r>
            <a:br>
              <a:rPr lang="en-US" sz="1400" kern="0">
                <a:solidFill>
                  <a:srgbClr val="FFFFFF"/>
                </a:solidFill>
                <a:latin typeface="+mn-lt"/>
              </a:rPr>
            </a:br>
            <a:r>
              <a:rPr lang="en-US" sz="1400" kern="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7256817" y="4214756"/>
            <a:ext cx="1160347" cy="884295"/>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3" name="Rectangle 62">
            <a:extLst>
              <a:ext uri="{FF2B5EF4-FFF2-40B4-BE49-F238E27FC236}">
                <a16:creationId xmlns:a16="http://schemas.microsoft.com/office/drawing/2014/main" id="{8C0AA59E-D4DA-4341-ADC1-325DECB83E09}"/>
              </a:ext>
            </a:extLst>
          </p:cNvPr>
          <p:cNvSpPr/>
          <p:nvPr/>
        </p:nvSpPr>
        <p:spPr>
          <a:xfrm>
            <a:off x="7002686" y="2703168"/>
            <a:ext cx="1645062" cy="623901"/>
          </a:xfrm>
          <a:prstGeom prst="rect">
            <a:avLst/>
          </a:prstGeom>
          <a:solidFill>
            <a:schemeClr val="accent3">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TCP/IP Stack with Security</a:t>
            </a:r>
          </a:p>
        </p:txBody>
      </p:sp>
      <p:sp>
        <p:nvSpPr>
          <p:cNvPr id="32" name="Rectangle 31">
            <a:extLst>
              <a:ext uri="{FF2B5EF4-FFF2-40B4-BE49-F238E27FC236}">
                <a16:creationId xmlns:a16="http://schemas.microsoft.com/office/drawing/2014/main" id="{AFE94C40-7286-481A-8769-BECEB8F4FBEE}"/>
              </a:ext>
            </a:extLst>
          </p:cNvPr>
          <p:cNvSpPr/>
          <p:nvPr/>
        </p:nvSpPr>
        <p:spPr>
          <a:xfrm>
            <a:off x="1420068" y="3071050"/>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34" name="Rectangle 33">
            <a:extLst>
              <a:ext uri="{FF2B5EF4-FFF2-40B4-BE49-F238E27FC236}">
                <a16:creationId xmlns:a16="http://schemas.microsoft.com/office/drawing/2014/main" id="{7DCE581A-B989-45F5-A63F-785DFF7790CC}"/>
              </a:ext>
            </a:extLst>
          </p:cNvPr>
          <p:cNvSpPr/>
          <p:nvPr/>
        </p:nvSpPr>
        <p:spPr>
          <a:xfrm>
            <a:off x="3268573" y="2074398"/>
            <a:ext cx="5395752" cy="444501"/>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a:solidFill>
                  <a:srgbClr val="FFFFFF"/>
                </a:solidFill>
                <a:latin typeface="+mn-lt"/>
              </a:rPr>
              <a:t>Capturing software for real-world data</a:t>
            </a:r>
          </a:p>
        </p:txBody>
      </p:sp>
      <p:sp>
        <p:nvSpPr>
          <p:cNvPr id="35" name="Rectangle 34">
            <a:extLst>
              <a:ext uri="{FF2B5EF4-FFF2-40B4-BE49-F238E27FC236}">
                <a16:creationId xmlns:a16="http://schemas.microsoft.com/office/drawing/2014/main" id="{AB095A80-2033-4914-BA20-4AFB1EC1D44C}"/>
              </a:ext>
            </a:extLst>
          </p:cNvPr>
          <p:cNvSpPr/>
          <p:nvPr/>
        </p:nvSpPr>
        <p:spPr>
          <a:xfrm>
            <a:off x="5061271" y="374955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HW Drivers</a:t>
            </a:r>
            <a:endParaRPr lang="en-US" sz="1300" kern="0">
              <a:solidFill>
                <a:srgbClr val="FFFFFF"/>
              </a:solidFill>
              <a:latin typeface="+mn-lt"/>
            </a:endParaRPr>
          </a:p>
        </p:txBody>
      </p:sp>
      <p:sp>
        <p:nvSpPr>
          <p:cNvPr id="37" name="Rectangle 36">
            <a:extLst>
              <a:ext uri="{FF2B5EF4-FFF2-40B4-BE49-F238E27FC236}">
                <a16:creationId xmlns:a16="http://schemas.microsoft.com/office/drawing/2014/main" id="{EB2465A0-66D0-4A3F-9418-AAC68906FB9C}"/>
              </a:ext>
            </a:extLst>
          </p:cNvPr>
          <p:cNvSpPr/>
          <p:nvPr/>
        </p:nvSpPr>
        <p:spPr>
          <a:xfrm>
            <a:off x="7016798" y="5099050"/>
            <a:ext cx="1645491" cy="730250"/>
          </a:xfrm>
          <a:prstGeom prst="rect">
            <a:avLst/>
          </a:prstGeom>
          <a:solidFill>
            <a:srgbClr val="58595B"/>
          </a:solidFill>
          <a:ln w="9525" cap="flat" cmpd="sng" algn="ctr">
            <a:noFill/>
            <a:prstDash val="solid"/>
          </a:ln>
          <a:effectLst/>
        </p:spPr>
        <p:txBody>
          <a:bodyPr lIns="91420" tIns="45711" rIns="91420" bIns="45711" numCol="1" rtlCol="0" anchor="t"/>
          <a:lstStyle/>
          <a:p>
            <a:pPr defTabSz="457073" eaLnBrk="1" fontAlgn="auto" hangingPunct="1">
              <a:spcBef>
                <a:spcPts val="0"/>
              </a:spcBef>
              <a:spcAft>
                <a:spcPts val="0"/>
              </a:spcAft>
              <a:defRPr/>
            </a:pPr>
            <a:r>
              <a:rPr lang="en-US" sz="1200" kern="0">
                <a:solidFill>
                  <a:srgbClr val="FFFFFF"/>
                </a:solidFill>
                <a:latin typeface="+mn-lt"/>
              </a:rPr>
              <a:t>Capture real-world input and store in data files</a:t>
            </a:r>
          </a:p>
        </p:txBody>
      </p:sp>
      <p:pic>
        <p:nvPicPr>
          <p:cNvPr id="6" name="Picture 5">
            <a:extLst>
              <a:ext uri="{FF2B5EF4-FFF2-40B4-BE49-F238E27FC236}">
                <a16:creationId xmlns:a16="http://schemas.microsoft.com/office/drawing/2014/main" id="{F86E6F71-6FAB-4F6A-8D95-9B99BDA8832E}"/>
              </a:ext>
            </a:extLst>
          </p:cNvPr>
          <p:cNvPicPr>
            <a:picLocks noChangeAspect="1"/>
          </p:cNvPicPr>
          <p:nvPr/>
        </p:nvPicPr>
        <p:blipFill>
          <a:blip r:embed="rId3"/>
          <a:stretch>
            <a:fillRect/>
          </a:stretch>
        </p:blipFill>
        <p:spPr>
          <a:xfrm>
            <a:off x="9257340" y="4159251"/>
            <a:ext cx="1953587" cy="1871662"/>
          </a:xfrm>
          <a:prstGeom prst="rect">
            <a:avLst/>
          </a:prstGeom>
        </p:spPr>
      </p:pic>
      <p:sp>
        <p:nvSpPr>
          <p:cNvPr id="38" name="Down Arrow 28">
            <a:extLst>
              <a:ext uri="{FF2B5EF4-FFF2-40B4-BE49-F238E27FC236}">
                <a16:creationId xmlns:a16="http://schemas.microsoft.com/office/drawing/2014/main" id="{6DAECBCB-917B-46F4-8BDF-273FCE7E779A}"/>
              </a:ext>
            </a:extLst>
          </p:cNvPr>
          <p:cNvSpPr/>
          <p:nvPr/>
        </p:nvSpPr>
        <p:spPr>
          <a:xfrm rot="16200000">
            <a:off x="8559979" y="5159465"/>
            <a:ext cx="798426" cy="588694"/>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9" name="Rectangle 38">
            <a:extLst>
              <a:ext uri="{FF2B5EF4-FFF2-40B4-BE49-F238E27FC236}">
                <a16:creationId xmlns:a16="http://schemas.microsoft.com/office/drawing/2014/main" id="{77703918-E099-46FE-A65B-43450B7F2EA5}"/>
              </a:ext>
            </a:extLst>
          </p:cNvPr>
          <p:cNvSpPr/>
          <p:nvPr/>
        </p:nvSpPr>
        <p:spPr>
          <a:xfrm>
            <a:off x="3250548" y="4236863"/>
            <a:ext cx="5367990" cy="445644"/>
          </a:xfrm>
          <a:prstGeom prst="rect">
            <a:avLst/>
          </a:prstGeom>
          <a:solidFill>
            <a:srgbClr val="F68A33"/>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Device SDK with configuration</a:t>
            </a:r>
          </a:p>
        </p:txBody>
      </p:sp>
    </p:spTree>
    <p:extLst>
      <p:ext uri="{BB962C8B-B14F-4D97-AF65-F5344CB8AC3E}">
        <p14:creationId xmlns:p14="http://schemas.microsoft.com/office/powerpoint/2010/main" val="288013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896C27-BCEB-47FA-A152-53894C0D22F2}"/>
              </a:ext>
            </a:extLst>
          </p:cNvPr>
          <p:cNvSpPr/>
          <p:nvPr/>
        </p:nvSpPr>
        <p:spPr>
          <a:xfrm>
            <a:off x="6972300" y="3044190"/>
            <a:ext cx="2891790" cy="198501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Cortex-M User Application</a:t>
            </a:r>
            <a:endParaRPr lang="en-GB">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a:t>FVP/FM Streaming Peripheral Extension</a:t>
            </a:r>
            <a:endParaRPr lang="en-GB"/>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r>
              <a:rPr lang="en-US"/>
              <a:t>First PoC implementation of Streaming Interface</a:t>
            </a:r>
            <a:endParaRPr lang="en-GB"/>
          </a:p>
        </p:txBody>
      </p:sp>
      <p:sp>
        <p:nvSpPr>
          <p:cNvPr id="6" name="Rectangle 5">
            <a:extLst>
              <a:ext uri="{FF2B5EF4-FFF2-40B4-BE49-F238E27FC236}">
                <a16:creationId xmlns:a16="http://schemas.microsoft.com/office/drawing/2014/main" id="{F9BFC041-21AB-46FA-9CE9-FBF2ED06AE71}"/>
              </a:ext>
            </a:extLst>
          </p:cNvPr>
          <p:cNvSpPr/>
          <p:nvPr/>
        </p:nvSpPr>
        <p:spPr>
          <a:xfrm>
            <a:off x="4250054" y="2076450"/>
            <a:ext cx="2493645" cy="1436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CorStone-300</a:t>
            </a:r>
            <a:br>
              <a:rPr lang="en-US" dirty="0"/>
            </a:br>
            <a:r>
              <a:rPr lang="en-US" dirty="0"/>
              <a:t>(or Cortex-M4)</a:t>
            </a:r>
            <a:br>
              <a:rPr lang="en-US" dirty="0"/>
            </a:br>
            <a:r>
              <a:rPr lang="en-US" dirty="0"/>
              <a:t>Model</a:t>
            </a:r>
            <a:endParaRPr lang="en-GB" dirty="0"/>
          </a:p>
        </p:txBody>
      </p:sp>
      <p:sp>
        <p:nvSpPr>
          <p:cNvPr id="7" name="Rectangle 6">
            <a:extLst>
              <a:ext uri="{FF2B5EF4-FFF2-40B4-BE49-F238E27FC236}">
                <a16:creationId xmlns:a16="http://schemas.microsoft.com/office/drawing/2014/main" id="{177C74EE-4661-4801-B146-BB383E0EAF9C}"/>
              </a:ext>
            </a:extLst>
          </p:cNvPr>
          <p:cNvSpPr/>
          <p:nvPr/>
        </p:nvSpPr>
        <p:spPr>
          <a:xfrm>
            <a:off x="4250054" y="3463290"/>
            <a:ext cx="2493645" cy="14363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System C</a:t>
            </a:r>
            <a:br>
              <a:rPr lang="en-US" dirty="0"/>
            </a:br>
            <a:r>
              <a:rPr lang="en-US" dirty="0"/>
              <a:t>Virtual Streaming Interface</a:t>
            </a:r>
            <a:br>
              <a:rPr lang="en-US" dirty="0"/>
            </a:br>
            <a:r>
              <a:rPr lang="en-US" dirty="0"/>
              <a:t>(</a:t>
            </a:r>
            <a:r>
              <a:rPr lang="en-US" dirty="0">
                <a:ea typeface="+mn-lt"/>
                <a:cs typeface="+mn-lt"/>
              </a:rPr>
              <a:t>System C Peripheral)</a:t>
            </a:r>
            <a:endParaRPr lang="en-US" dirty="0">
              <a:cs typeface="Calibri"/>
            </a:endParaRPr>
          </a:p>
        </p:txBody>
      </p:sp>
      <p:sp>
        <p:nvSpPr>
          <p:cNvPr id="8" name="Rectangle 7">
            <a:extLst>
              <a:ext uri="{FF2B5EF4-FFF2-40B4-BE49-F238E27FC236}">
                <a16:creationId xmlns:a16="http://schemas.microsoft.com/office/drawing/2014/main" id="{8E8DE881-31C1-4B04-9739-1EA54A4FC24D}"/>
              </a:ext>
            </a:extLst>
          </p:cNvPr>
          <p:cNvSpPr/>
          <p:nvPr/>
        </p:nvSpPr>
        <p:spPr>
          <a:xfrm>
            <a:off x="2994660" y="3429000"/>
            <a:ext cx="982980" cy="149733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Python</a:t>
            </a:r>
            <a:br>
              <a:rPr lang="en-US"/>
            </a:br>
            <a:r>
              <a:rPr lang="en-US" sz="1400"/>
              <a:t>Streaming</a:t>
            </a:r>
          </a:p>
          <a:p>
            <a:pPr algn="ctr"/>
            <a:r>
              <a:rPr lang="en-US" sz="1400"/>
              <a:t>Interface</a:t>
            </a:r>
            <a:endParaRPr lang="en-GB"/>
          </a:p>
        </p:txBody>
      </p:sp>
      <p:sp>
        <p:nvSpPr>
          <p:cNvPr id="9" name="Rectangle 8">
            <a:extLst>
              <a:ext uri="{FF2B5EF4-FFF2-40B4-BE49-F238E27FC236}">
                <a16:creationId xmlns:a16="http://schemas.microsoft.com/office/drawing/2014/main" id="{90A24D2A-66DF-4017-A0E1-6299C0B93081}"/>
              </a:ext>
            </a:extLst>
          </p:cNvPr>
          <p:cNvSpPr/>
          <p:nvPr/>
        </p:nvSpPr>
        <p:spPr>
          <a:xfrm>
            <a:off x="982663" y="3440430"/>
            <a:ext cx="1832927" cy="6057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Audio Interface</a:t>
            </a:r>
            <a:endParaRPr lang="en-GB"/>
          </a:p>
        </p:txBody>
      </p:sp>
      <p:sp>
        <p:nvSpPr>
          <p:cNvPr id="10" name="Flowchart: Multidocument 9">
            <a:extLst>
              <a:ext uri="{FF2B5EF4-FFF2-40B4-BE49-F238E27FC236}">
                <a16:creationId xmlns:a16="http://schemas.microsoft.com/office/drawing/2014/main" id="{AEC764CF-C0E1-4BC2-823E-976FF65C2DA7}"/>
              </a:ext>
            </a:extLst>
          </p:cNvPr>
          <p:cNvSpPr/>
          <p:nvPr/>
        </p:nvSpPr>
        <p:spPr>
          <a:xfrm>
            <a:off x="1084437" y="5311662"/>
            <a:ext cx="1554797" cy="834390"/>
          </a:xfrm>
          <a:prstGeom prst="flowChartMulti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Audio files</a:t>
            </a:r>
            <a:endParaRPr lang="en-GB"/>
          </a:p>
        </p:txBody>
      </p:sp>
      <p:cxnSp>
        <p:nvCxnSpPr>
          <p:cNvPr id="13" name="Straight Arrow Connector 12">
            <a:extLst>
              <a:ext uri="{FF2B5EF4-FFF2-40B4-BE49-F238E27FC236}">
                <a16:creationId xmlns:a16="http://schemas.microsoft.com/office/drawing/2014/main" id="{34BD0E31-CD13-4813-B799-FB67193EFDEC}"/>
              </a:ext>
            </a:extLst>
          </p:cNvPr>
          <p:cNvCxnSpPr>
            <a:stCxn id="8" idx="3"/>
            <a:endCxn id="7" idx="1"/>
          </p:cNvCxnSpPr>
          <p:nvPr/>
        </p:nvCxnSpPr>
        <p:spPr>
          <a:xfrm>
            <a:off x="3977640" y="4177665"/>
            <a:ext cx="272414" cy="381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867ACA-CE25-4218-8ACB-50542875A9C9}"/>
              </a:ext>
            </a:extLst>
          </p:cNvPr>
          <p:cNvCxnSpPr>
            <a:cxnSpLocks/>
            <a:endCxn id="19" idx="1"/>
          </p:cNvCxnSpPr>
          <p:nvPr/>
        </p:nvCxnSpPr>
        <p:spPr>
          <a:xfrm flipV="1">
            <a:off x="6747510" y="4154805"/>
            <a:ext cx="354330" cy="381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48F75A-A00C-4702-9FAC-219E312E7BD4}"/>
              </a:ext>
            </a:extLst>
          </p:cNvPr>
          <p:cNvCxnSpPr/>
          <p:nvPr/>
        </p:nvCxnSpPr>
        <p:spPr>
          <a:xfrm>
            <a:off x="4274820" y="5715000"/>
            <a:ext cx="244602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0AA0175-FBA7-47EB-B14E-709C2127DFBF}"/>
              </a:ext>
            </a:extLst>
          </p:cNvPr>
          <p:cNvSpPr txBox="1"/>
          <p:nvPr/>
        </p:nvSpPr>
        <p:spPr>
          <a:xfrm>
            <a:off x="4549140" y="5474970"/>
            <a:ext cx="1874520"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a:solidFill>
                  <a:schemeClr val="tx2"/>
                </a:solidFill>
                <a:latin typeface="+mn-lt"/>
                <a:ea typeface="+mn-ea"/>
                <a:cs typeface="+mn-cs"/>
              </a:rPr>
              <a:t>Closed Source</a:t>
            </a:r>
            <a:endParaRPr lang="en-GB" sz="1600" kern="1200" err="1">
              <a:solidFill>
                <a:schemeClr val="tx2"/>
              </a:solidFill>
              <a:latin typeface="+mn-lt"/>
              <a:ea typeface="+mn-ea"/>
              <a:cs typeface="+mn-cs"/>
            </a:endParaRPr>
          </a:p>
        </p:txBody>
      </p:sp>
      <p:sp>
        <p:nvSpPr>
          <p:cNvPr id="19" name="Rectangle 18">
            <a:extLst>
              <a:ext uri="{FF2B5EF4-FFF2-40B4-BE49-F238E27FC236}">
                <a16:creationId xmlns:a16="http://schemas.microsoft.com/office/drawing/2014/main" id="{D94CD6BC-D984-4EFE-95CF-AF8A8637DFA2}"/>
              </a:ext>
            </a:extLst>
          </p:cNvPr>
          <p:cNvSpPr/>
          <p:nvPr/>
        </p:nvSpPr>
        <p:spPr>
          <a:xfrm>
            <a:off x="7101840" y="3429000"/>
            <a:ext cx="1264920" cy="145161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Audio</a:t>
            </a:r>
            <a:br>
              <a:rPr lang="en-US"/>
            </a:br>
            <a:r>
              <a:rPr lang="en-US"/>
              <a:t>Peripheral Driver</a:t>
            </a:r>
            <a:endParaRPr lang="en-GB"/>
          </a:p>
        </p:txBody>
      </p:sp>
      <p:sp>
        <p:nvSpPr>
          <p:cNvPr id="20" name="Rectangle 19">
            <a:extLst>
              <a:ext uri="{FF2B5EF4-FFF2-40B4-BE49-F238E27FC236}">
                <a16:creationId xmlns:a16="http://schemas.microsoft.com/office/drawing/2014/main" id="{A0213FEA-CEFF-476F-8AFF-7E3EBF8665DF}"/>
              </a:ext>
            </a:extLst>
          </p:cNvPr>
          <p:cNvSpPr/>
          <p:nvPr/>
        </p:nvSpPr>
        <p:spPr>
          <a:xfrm>
            <a:off x="8522970" y="3429000"/>
            <a:ext cx="1264920" cy="144018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Algorithm</a:t>
            </a:r>
            <a:br>
              <a:rPr lang="en-US"/>
            </a:br>
            <a:r>
              <a:rPr lang="en-US"/>
              <a:t>under </a:t>
            </a:r>
            <a:br>
              <a:rPr lang="en-US"/>
            </a:br>
            <a:r>
              <a:rPr lang="en-US"/>
              <a:t>Test</a:t>
            </a:r>
            <a:endParaRPr lang="en-GB"/>
          </a:p>
        </p:txBody>
      </p:sp>
      <p:sp>
        <p:nvSpPr>
          <p:cNvPr id="26" name="TextBox 25">
            <a:extLst>
              <a:ext uri="{FF2B5EF4-FFF2-40B4-BE49-F238E27FC236}">
                <a16:creationId xmlns:a16="http://schemas.microsoft.com/office/drawing/2014/main" id="{8F2C8393-6F7E-4260-84A1-1576FEC45265}"/>
              </a:ext>
            </a:extLst>
          </p:cNvPr>
          <p:cNvSpPr txBox="1"/>
          <p:nvPr/>
        </p:nvSpPr>
        <p:spPr>
          <a:xfrm>
            <a:off x="7040880" y="5372100"/>
            <a:ext cx="3726180"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a:solidFill>
                  <a:schemeClr val="tx2"/>
                </a:solidFill>
                <a:latin typeface="+mn-lt"/>
                <a:ea typeface="+mn-ea"/>
              </a:rPr>
              <a:t>In an example we provide the same Audio Peripheral Driver API implemented on a real microcontroller</a:t>
            </a:r>
            <a:endParaRPr lang="en-GB" sz="1600" kern="1200" err="1">
              <a:solidFill>
                <a:schemeClr val="tx2"/>
              </a:solidFill>
              <a:latin typeface="+mn-lt"/>
              <a:ea typeface="+mn-ea"/>
              <a:cs typeface="+mn-cs"/>
            </a:endParaRPr>
          </a:p>
        </p:txBody>
      </p:sp>
      <p:sp>
        <p:nvSpPr>
          <p:cNvPr id="29" name="TextBox 28">
            <a:extLst>
              <a:ext uri="{FF2B5EF4-FFF2-40B4-BE49-F238E27FC236}">
                <a16:creationId xmlns:a16="http://schemas.microsoft.com/office/drawing/2014/main" id="{CCC374B9-185F-44EA-A687-EEEECC16710E}"/>
              </a:ext>
            </a:extLst>
          </p:cNvPr>
          <p:cNvSpPr txBox="1"/>
          <p:nvPr/>
        </p:nvSpPr>
        <p:spPr>
          <a:xfrm>
            <a:off x="6998970" y="2072640"/>
            <a:ext cx="3848100"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a:solidFill>
                  <a:schemeClr val="tx2"/>
                </a:solidFill>
                <a:latin typeface="+mn-lt"/>
                <a:ea typeface="+mn-ea"/>
              </a:rPr>
              <a:t>Also, the Cortex-M side implements a flexible streaming peripheral that can serve a wide range of use cases. Initially we show audio.</a:t>
            </a:r>
            <a:endParaRPr lang="en-GB" sz="1600" kern="1200" err="1">
              <a:solidFill>
                <a:schemeClr val="tx2"/>
              </a:solidFill>
              <a:latin typeface="+mn-lt"/>
              <a:ea typeface="+mn-ea"/>
              <a:cs typeface="+mn-cs"/>
            </a:endParaRPr>
          </a:p>
        </p:txBody>
      </p:sp>
      <p:sp>
        <p:nvSpPr>
          <p:cNvPr id="30" name="TextBox 29">
            <a:extLst>
              <a:ext uri="{FF2B5EF4-FFF2-40B4-BE49-F238E27FC236}">
                <a16:creationId xmlns:a16="http://schemas.microsoft.com/office/drawing/2014/main" id="{F2C090EB-0F4F-470A-BDEE-442EA792DF6D}"/>
              </a:ext>
            </a:extLst>
          </p:cNvPr>
          <p:cNvSpPr txBox="1"/>
          <p:nvPr/>
        </p:nvSpPr>
        <p:spPr>
          <a:xfrm>
            <a:off x="982663" y="2053590"/>
            <a:ext cx="3063557" cy="8863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a:solidFill>
                  <a:schemeClr val="tx2"/>
                </a:solidFill>
                <a:latin typeface="+mn-lt"/>
                <a:ea typeface="+mn-ea"/>
              </a:rPr>
              <a:t>The streaming peripheral is flexible and allows to implement a wide range of use cases. We show an audio interface in the first example.</a:t>
            </a:r>
            <a:endParaRPr lang="en-GB" sz="1600" kern="1200" err="1">
              <a:solidFill>
                <a:schemeClr val="tx2"/>
              </a:solidFill>
              <a:latin typeface="+mn-lt"/>
              <a:ea typeface="+mn-ea"/>
              <a:cs typeface="+mn-cs"/>
            </a:endParaRPr>
          </a:p>
        </p:txBody>
      </p:sp>
      <p:sp>
        <p:nvSpPr>
          <p:cNvPr id="21" name="TextBox 20">
            <a:extLst>
              <a:ext uri="{FF2B5EF4-FFF2-40B4-BE49-F238E27FC236}">
                <a16:creationId xmlns:a16="http://schemas.microsoft.com/office/drawing/2014/main" id="{ACE4B6C1-0BA9-4ED9-944F-7D461573A44C}"/>
              </a:ext>
            </a:extLst>
          </p:cNvPr>
          <p:cNvSpPr txBox="1"/>
          <p:nvPr/>
        </p:nvSpPr>
        <p:spPr>
          <a:xfrm>
            <a:off x="3844500" y="1586212"/>
            <a:ext cx="3848100" cy="2215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b="1" kern="1200">
                <a:solidFill>
                  <a:schemeClr val="tx2"/>
                </a:solidFill>
                <a:latin typeface="+mn-lt"/>
                <a:ea typeface="+mn-ea"/>
                <a:cs typeface="+mn-cs"/>
              </a:rPr>
              <a:t>FVP Implementation for Linux and Windows</a:t>
            </a:r>
            <a:endParaRPr lang="en-GB" sz="1600" b="1" kern="1200" err="1">
              <a:solidFill>
                <a:schemeClr val="tx2"/>
              </a:solidFill>
              <a:latin typeface="+mn-lt"/>
              <a:ea typeface="+mn-ea"/>
              <a:cs typeface="+mn-cs"/>
            </a:endParaRPr>
          </a:p>
        </p:txBody>
      </p:sp>
      <p:cxnSp>
        <p:nvCxnSpPr>
          <p:cNvPr id="5" name="Straight Arrow Connector 4">
            <a:extLst>
              <a:ext uri="{FF2B5EF4-FFF2-40B4-BE49-F238E27FC236}">
                <a16:creationId xmlns:a16="http://schemas.microsoft.com/office/drawing/2014/main" id="{773C34B5-705B-4B48-AF8B-DD66ED9414BC}"/>
              </a:ext>
            </a:extLst>
          </p:cNvPr>
          <p:cNvCxnSpPr>
            <a:cxnSpLocks/>
            <a:endCxn id="11" idx="2"/>
          </p:cNvCxnSpPr>
          <p:nvPr/>
        </p:nvCxnSpPr>
        <p:spPr>
          <a:xfrm flipV="1">
            <a:off x="1899127" y="4884420"/>
            <a:ext cx="0" cy="4328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397554-EEFC-4CA1-8E97-578D3B8DBE0A}"/>
              </a:ext>
            </a:extLst>
          </p:cNvPr>
          <p:cNvCxnSpPr>
            <a:cxnSpLocks/>
          </p:cNvCxnSpPr>
          <p:nvPr/>
        </p:nvCxnSpPr>
        <p:spPr>
          <a:xfrm flipV="1">
            <a:off x="1888689" y="4041000"/>
            <a:ext cx="0" cy="4328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C534665-709F-4249-B308-8E250D2CCF39}"/>
              </a:ext>
            </a:extLst>
          </p:cNvPr>
          <p:cNvSpPr/>
          <p:nvPr/>
        </p:nvSpPr>
        <p:spPr>
          <a:xfrm>
            <a:off x="982663" y="4278630"/>
            <a:ext cx="1832927" cy="6057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Test Script</a:t>
            </a:r>
            <a:endParaRPr lang="en-GB"/>
          </a:p>
        </p:txBody>
      </p:sp>
      <p:cxnSp>
        <p:nvCxnSpPr>
          <p:cNvPr id="25" name="Straight Arrow Connector 24">
            <a:extLst>
              <a:ext uri="{FF2B5EF4-FFF2-40B4-BE49-F238E27FC236}">
                <a16:creationId xmlns:a16="http://schemas.microsoft.com/office/drawing/2014/main" id="{4E6809AA-475E-4317-9BCA-4610DE9BC2E4}"/>
              </a:ext>
            </a:extLst>
          </p:cNvPr>
          <p:cNvCxnSpPr>
            <a:cxnSpLocks/>
          </p:cNvCxnSpPr>
          <p:nvPr/>
        </p:nvCxnSpPr>
        <p:spPr>
          <a:xfrm>
            <a:off x="2814808" y="3747605"/>
            <a:ext cx="185176"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495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5696B30-07DE-4319-9185-DD9AE4D8745A}"/>
              </a:ext>
            </a:extLst>
          </p:cNvPr>
          <p:cNvSpPr/>
          <p:nvPr/>
        </p:nvSpPr>
        <p:spPr>
          <a:xfrm>
            <a:off x="4316476" y="1352549"/>
            <a:ext cx="2401870" cy="42250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rPr>
              <a:t>AWS</a:t>
            </a:r>
            <a:endParaRPr lang="en-GB" sz="1400" b="1" dirty="0">
              <a:solidFill>
                <a:schemeClr val="tx1"/>
              </a:solidFill>
            </a:endParaRPr>
          </a:p>
        </p:txBody>
      </p:sp>
      <p:sp>
        <p:nvSpPr>
          <p:cNvPr id="33" name="Rectangle 32">
            <a:extLst>
              <a:ext uri="{FF2B5EF4-FFF2-40B4-BE49-F238E27FC236}">
                <a16:creationId xmlns:a16="http://schemas.microsoft.com/office/drawing/2014/main" id="{EEAE65BF-26EF-4E25-814D-F7507ECF5E54}"/>
              </a:ext>
            </a:extLst>
          </p:cNvPr>
          <p:cNvSpPr/>
          <p:nvPr/>
        </p:nvSpPr>
        <p:spPr>
          <a:xfrm>
            <a:off x="4456169" y="1688110"/>
            <a:ext cx="2104546" cy="37280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Step: Run AVH Actions</a:t>
            </a:r>
            <a:endParaRPr lang="en-GB" sz="1400" dirty="0">
              <a:solidFill>
                <a:schemeClr val="tx1"/>
              </a:solidFill>
            </a:endParaRPr>
          </a:p>
        </p:txBody>
      </p:sp>
      <p:sp>
        <p:nvSpPr>
          <p:cNvPr id="21" name="Rectangle 20">
            <a:extLst>
              <a:ext uri="{FF2B5EF4-FFF2-40B4-BE49-F238E27FC236}">
                <a16:creationId xmlns:a16="http://schemas.microsoft.com/office/drawing/2014/main" id="{0F8F6D10-7E91-4D68-8F46-4EF0F023AF1B}"/>
              </a:ext>
            </a:extLst>
          </p:cNvPr>
          <p:cNvSpPr/>
          <p:nvPr/>
        </p:nvSpPr>
        <p:spPr>
          <a:xfrm>
            <a:off x="533399" y="647700"/>
            <a:ext cx="3486395" cy="56616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rPr>
              <a:t>GitHub</a:t>
            </a:r>
            <a:endParaRPr lang="en-GB" sz="1400" b="1" dirty="0"/>
          </a:p>
        </p:txBody>
      </p:sp>
      <p:sp>
        <p:nvSpPr>
          <p:cNvPr id="32" name="Rectangle 31">
            <a:extLst>
              <a:ext uri="{FF2B5EF4-FFF2-40B4-BE49-F238E27FC236}">
                <a16:creationId xmlns:a16="http://schemas.microsoft.com/office/drawing/2014/main" id="{7558B30E-674E-4C08-93FE-DF60BBD0FADB}"/>
              </a:ext>
            </a:extLst>
          </p:cNvPr>
          <p:cNvSpPr/>
          <p:nvPr/>
        </p:nvSpPr>
        <p:spPr>
          <a:xfrm>
            <a:off x="615222" y="1688110"/>
            <a:ext cx="3312434" cy="37280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Step: Run avhclient</a:t>
            </a:r>
          </a:p>
        </p:txBody>
      </p:sp>
      <p:sp>
        <p:nvSpPr>
          <p:cNvPr id="5" name="Flowchart: Document 4">
            <a:extLst>
              <a:ext uri="{FF2B5EF4-FFF2-40B4-BE49-F238E27FC236}">
                <a16:creationId xmlns:a16="http://schemas.microsoft.com/office/drawing/2014/main" id="{2D3770D1-02A3-4E7A-8574-CDC5E2D313BA}"/>
              </a:ext>
            </a:extLst>
          </p:cNvPr>
          <p:cNvSpPr/>
          <p:nvPr/>
        </p:nvSpPr>
        <p:spPr>
          <a:xfrm>
            <a:off x="1652768" y="2102286"/>
            <a:ext cx="1399251" cy="618670"/>
          </a:xfrm>
          <a:prstGeom prst="flowChartDocumen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avh.yml file defines </a:t>
            </a:r>
            <a:br>
              <a:rPr lang="en-US" sz="1200" dirty="0"/>
            </a:br>
            <a:r>
              <a:rPr lang="en-US" sz="1200" dirty="0"/>
              <a:t>AVH Actions</a:t>
            </a:r>
            <a:endParaRPr lang="en-GB" sz="1200" dirty="0"/>
          </a:p>
        </p:txBody>
      </p:sp>
      <p:sp>
        <p:nvSpPr>
          <p:cNvPr id="31" name="Flowchart: Multidocument 30">
            <a:extLst>
              <a:ext uri="{FF2B5EF4-FFF2-40B4-BE49-F238E27FC236}">
                <a16:creationId xmlns:a16="http://schemas.microsoft.com/office/drawing/2014/main" id="{9DA0B6E2-E45E-4590-9162-19670038C10C}"/>
              </a:ext>
            </a:extLst>
          </p:cNvPr>
          <p:cNvSpPr/>
          <p:nvPr/>
        </p:nvSpPr>
        <p:spPr>
          <a:xfrm>
            <a:off x="2351080" y="2863216"/>
            <a:ext cx="1399251" cy="637609"/>
          </a:xfrm>
          <a:prstGeom prst="flowChartMultidocument">
            <a:avLst/>
          </a:prstGeom>
          <a:solidFill>
            <a:schemeClr val="bg1"/>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Executable files</a:t>
            </a:r>
            <a:br>
              <a:rPr lang="en-US" sz="1200" dirty="0">
                <a:solidFill>
                  <a:schemeClr val="tx1">
                    <a:lumMod val="50000"/>
                    <a:lumOff val="50000"/>
                  </a:schemeClr>
                </a:solidFill>
              </a:rPr>
            </a:br>
            <a:r>
              <a:rPr lang="en-US" sz="1200" dirty="0">
                <a:solidFill>
                  <a:schemeClr val="tx1">
                    <a:lumMod val="50000"/>
                    <a:lumOff val="50000"/>
                  </a:schemeClr>
                </a:solidFill>
              </a:rPr>
              <a:t>(*.axf, *.elf)</a:t>
            </a:r>
            <a:endParaRPr lang="en-GB" sz="1200" dirty="0">
              <a:solidFill>
                <a:schemeClr val="tx1">
                  <a:lumMod val="50000"/>
                  <a:lumOff val="50000"/>
                </a:schemeClr>
              </a:solidFill>
            </a:endParaRPr>
          </a:p>
        </p:txBody>
      </p:sp>
      <p:sp>
        <p:nvSpPr>
          <p:cNvPr id="36" name="Flowchart: Multidocument 35">
            <a:extLst>
              <a:ext uri="{FF2B5EF4-FFF2-40B4-BE49-F238E27FC236}">
                <a16:creationId xmlns:a16="http://schemas.microsoft.com/office/drawing/2014/main" id="{399EFCAB-0222-46FF-AD20-1C25CA8AAE6E}"/>
              </a:ext>
            </a:extLst>
          </p:cNvPr>
          <p:cNvSpPr/>
          <p:nvPr/>
        </p:nvSpPr>
        <p:spPr>
          <a:xfrm>
            <a:off x="818727" y="3692686"/>
            <a:ext cx="1399251" cy="640479"/>
          </a:xfrm>
          <a:prstGeom prst="flowChartMultidocument">
            <a:avLst/>
          </a:prstGeom>
          <a:solidFill>
            <a:schemeClr val="bg1"/>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Python script files (*.py)</a:t>
            </a:r>
            <a:endParaRPr lang="en-GB" sz="1200" dirty="0">
              <a:solidFill>
                <a:schemeClr val="tx1">
                  <a:lumMod val="50000"/>
                  <a:lumOff val="50000"/>
                </a:schemeClr>
              </a:solidFill>
            </a:endParaRPr>
          </a:p>
        </p:txBody>
      </p:sp>
      <p:sp>
        <p:nvSpPr>
          <p:cNvPr id="37" name="Flowchart: Multidocument 36">
            <a:extLst>
              <a:ext uri="{FF2B5EF4-FFF2-40B4-BE49-F238E27FC236}">
                <a16:creationId xmlns:a16="http://schemas.microsoft.com/office/drawing/2014/main" id="{7ED0FAE0-437B-40FF-AA8F-B3FCE56A8FB9}"/>
              </a:ext>
            </a:extLst>
          </p:cNvPr>
          <p:cNvSpPr/>
          <p:nvPr/>
        </p:nvSpPr>
        <p:spPr>
          <a:xfrm>
            <a:off x="2351080" y="3692687"/>
            <a:ext cx="1403960" cy="618670"/>
          </a:xfrm>
          <a:prstGeom prst="flowChartMultidocument">
            <a:avLst/>
          </a:prstGeom>
          <a:solidFill>
            <a:schemeClr val="bg1"/>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Other input files (*.wav, …)</a:t>
            </a:r>
            <a:endParaRPr lang="en-GB" sz="1200" dirty="0">
              <a:solidFill>
                <a:schemeClr val="tx1">
                  <a:lumMod val="50000"/>
                  <a:lumOff val="50000"/>
                </a:schemeClr>
              </a:solidFill>
            </a:endParaRPr>
          </a:p>
        </p:txBody>
      </p:sp>
      <p:sp>
        <p:nvSpPr>
          <p:cNvPr id="30" name="Flowchart: Multidocument 29">
            <a:extLst>
              <a:ext uri="{FF2B5EF4-FFF2-40B4-BE49-F238E27FC236}">
                <a16:creationId xmlns:a16="http://schemas.microsoft.com/office/drawing/2014/main" id="{BC56240F-1CD1-429D-8824-28F6830EEC40}"/>
              </a:ext>
            </a:extLst>
          </p:cNvPr>
          <p:cNvSpPr/>
          <p:nvPr/>
        </p:nvSpPr>
        <p:spPr>
          <a:xfrm>
            <a:off x="830116" y="2887878"/>
            <a:ext cx="1399251" cy="640479"/>
          </a:xfrm>
          <a:prstGeom prst="flowChartMultidocument">
            <a:avLst/>
          </a:prstGeom>
          <a:solidFill>
            <a:schemeClr val="bg1"/>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Source files</a:t>
            </a:r>
            <a:br>
              <a:rPr lang="en-US" sz="1200" dirty="0">
                <a:solidFill>
                  <a:schemeClr val="tx1">
                    <a:lumMod val="50000"/>
                    <a:lumOff val="50000"/>
                  </a:schemeClr>
                </a:solidFill>
              </a:rPr>
            </a:br>
            <a:r>
              <a:rPr lang="en-US" sz="1200" dirty="0">
                <a:solidFill>
                  <a:schemeClr val="tx1">
                    <a:lumMod val="50000"/>
                    <a:lumOff val="50000"/>
                  </a:schemeClr>
                </a:solidFill>
              </a:rPr>
              <a:t>(*.c, *.cpp, *.h)</a:t>
            </a:r>
            <a:endParaRPr lang="en-GB" sz="1200" dirty="0">
              <a:solidFill>
                <a:schemeClr val="tx1">
                  <a:lumMod val="50000"/>
                  <a:lumOff val="50000"/>
                </a:schemeClr>
              </a:solidFill>
            </a:endParaRPr>
          </a:p>
        </p:txBody>
      </p:sp>
      <p:sp>
        <p:nvSpPr>
          <p:cNvPr id="35" name="Rectangle 34">
            <a:extLst>
              <a:ext uri="{FF2B5EF4-FFF2-40B4-BE49-F238E27FC236}">
                <a16:creationId xmlns:a16="http://schemas.microsoft.com/office/drawing/2014/main" id="{6AED42C0-4039-40D5-8339-2D75991E19F9}"/>
              </a:ext>
            </a:extLst>
          </p:cNvPr>
          <p:cNvSpPr/>
          <p:nvPr/>
        </p:nvSpPr>
        <p:spPr>
          <a:xfrm>
            <a:off x="615222" y="5668120"/>
            <a:ext cx="3312434" cy="45637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Step: Publish results and artifacts</a:t>
            </a:r>
          </a:p>
        </p:txBody>
      </p:sp>
      <p:sp>
        <p:nvSpPr>
          <p:cNvPr id="6" name="Arrow: Bent 5">
            <a:extLst>
              <a:ext uri="{FF2B5EF4-FFF2-40B4-BE49-F238E27FC236}">
                <a16:creationId xmlns:a16="http://schemas.microsoft.com/office/drawing/2014/main" id="{470A688E-CD3D-C3B7-6152-1D1ED688D041}"/>
              </a:ext>
            </a:extLst>
          </p:cNvPr>
          <p:cNvSpPr/>
          <p:nvPr/>
        </p:nvSpPr>
        <p:spPr>
          <a:xfrm rot="10800000">
            <a:off x="3122276" y="4841928"/>
            <a:ext cx="2432703" cy="309453"/>
          </a:xfrm>
          <a:prstGeom prst="bentArrow">
            <a:avLst>
              <a:gd name="adj1" fmla="val 35547"/>
              <a:gd name="adj2" fmla="val 33984"/>
              <a:gd name="adj3" fmla="val 41500"/>
              <a:gd name="adj4" fmla="val 354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Flowchart: Multidocument 17">
            <a:extLst>
              <a:ext uri="{FF2B5EF4-FFF2-40B4-BE49-F238E27FC236}">
                <a16:creationId xmlns:a16="http://schemas.microsoft.com/office/drawing/2014/main" id="{F193B99D-00C8-43D5-A8CC-0E46D2AFFC10}"/>
              </a:ext>
            </a:extLst>
          </p:cNvPr>
          <p:cNvSpPr/>
          <p:nvPr/>
        </p:nvSpPr>
        <p:spPr>
          <a:xfrm>
            <a:off x="4872163" y="4175103"/>
            <a:ext cx="1277750" cy="705116"/>
          </a:xfrm>
          <a:prstGeom prst="flowChartMultidocumen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Output and </a:t>
            </a:r>
            <a:br>
              <a:rPr lang="en-US" sz="1200" dirty="0">
                <a:solidFill>
                  <a:schemeClr val="tx1">
                    <a:lumMod val="50000"/>
                    <a:lumOff val="50000"/>
                  </a:schemeClr>
                </a:solidFill>
              </a:rPr>
            </a:br>
            <a:r>
              <a:rPr lang="en-US" sz="1200" dirty="0">
                <a:solidFill>
                  <a:schemeClr val="tx1">
                    <a:lumMod val="50000"/>
                    <a:lumOff val="50000"/>
                  </a:schemeClr>
                </a:solidFill>
              </a:rPr>
              <a:t>log files</a:t>
            </a:r>
            <a:endParaRPr lang="en-GB" sz="1200" dirty="0">
              <a:solidFill>
                <a:schemeClr val="tx1">
                  <a:lumMod val="50000"/>
                  <a:lumOff val="50000"/>
                </a:schemeClr>
              </a:solidFill>
            </a:endParaRPr>
          </a:p>
        </p:txBody>
      </p:sp>
      <p:sp>
        <p:nvSpPr>
          <p:cNvPr id="7" name="Rectangle: Rounded Corners 6">
            <a:extLst>
              <a:ext uri="{FF2B5EF4-FFF2-40B4-BE49-F238E27FC236}">
                <a16:creationId xmlns:a16="http://schemas.microsoft.com/office/drawing/2014/main" id="{B4249144-FB33-DAF4-8D6B-892888F11C56}"/>
              </a:ext>
            </a:extLst>
          </p:cNvPr>
          <p:cNvSpPr/>
          <p:nvPr/>
        </p:nvSpPr>
        <p:spPr>
          <a:xfrm>
            <a:off x="714442" y="2020432"/>
            <a:ext cx="3188188" cy="2663545"/>
          </a:xfrm>
          <a:prstGeom prst="roundRect">
            <a:avLst>
              <a:gd name="adj" fmla="val 7900"/>
            </a:avLst>
          </a:prstGeom>
          <a:noFill/>
          <a:ln>
            <a:solidFill>
              <a:schemeClr val="accent5">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Multidocument 38">
            <a:extLst>
              <a:ext uri="{FF2B5EF4-FFF2-40B4-BE49-F238E27FC236}">
                <a16:creationId xmlns:a16="http://schemas.microsoft.com/office/drawing/2014/main" id="{FC261C7C-7FA1-6C5F-28FA-F3B27044967E}"/>
              </a:ext>
            </a:extLst>
          </p:cNvPr>
          <p:cNvSpPr/>
          <p:nvPr/>
        </p:nvSpPr>
        <p:spPr>
          <a:xfrm>
            <a:off x="1651454" y="4806833"/>
            <a:ext cx="1399251" cy="551874"/>
          </a:xfrm>
          <a:prstGeom prst="flowChartMultidocument">
            <a:avLst/>
          </a:prstGeom>
          <a:solidFill>
            <a:schemeClr val="bg1"/>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Output and log files</a:t>
            </a:r>
            <a:endParaRPr lang="en-GB" sz="1200" dirty="0">
              <a:solidFill>
                <a:schemeClr val="tx1">
                  <a:lumMod val="50000"/>
                  <a:lumOff val="50000"/>
                </a:schemeClr>
              </a:solidFill>
            </a:endParaRPr>
          </a:p>
        </p:txBody>
      </p:sp>
      <p:sp>
        <p:nvSpPr>
          <p:cNvPr id="13" name="Arrow: Right 12">
            <a:extLst>
              <a:ext uri="{FF2B5EF4-FFF2-40B4-BE49-F238E27FC236}">
                <a16:creationId xmlns:a16="http://schemas.microsoft.com/office/drawing/2014/main" id="{DAD1BD77-A5F9-88EF-BBF6-7A92CD5FEBCA}"/>
              </a:ext>
            </a:extLst>
          </p:cNvPr>
          <p:cNvSpPr/>
          <p:nvPr/>
        </p:nvSpPr>
        <p:spPr>
          <a:xfrm>
            <a:off x="3747055" y="2393672"/>
            <a:ext cx="811569" cy="21396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C35A3E7F-7716-77D3-98B1-F507FBB14120}"/>
              </a:ext>
            </a:extLst>
          </p:cNvPr>
          <p:cNvSpPr txBox="1"/>
          <p:nvPr/>
        </p:nvSpPr>
        <p:spPr>
          <a:xfrm>
            <a:off x="2831927" y="4400438"/>
            <a:ext cx="993313" cy="276999"/>
          </a:xfrm>
          <a:prstGeom prst="rect">
            <a:avLst/>
          </a:prstGeom>
          <a:noFill/>
        </p:spPr>
        <p:txBody>
          <a:bodyPr wrap="square">
            <a:spAutoFit/>
          </a:bodyPr>
          <a:lstStyle/>
          <a:p>
            <a:pPr algn="ctr"/>
            <a:r>
              <a:rPr lang="en-US" sz="1200" dirty="0">
                <a:solidFill>
                  <a:schemeClr val="tx1">
                    <a:lumMod val="50000"/>
                    <a:lumOff val="50000"/>
                  </a:schemeClr>
                </a:solidFill>
              </a:rPr>
              <a:t>Project files</a:t>
            </a:r>
            <a:endParaRPr lang="en-GB" sz="1200" dirty="0">
              <a:solidFill>
                <a:schemeClr val="tx1">
                  <a:lumMod val="50000"/>
                  <a:lumOff val="50000"/>
                </a:schemeClr>
              </a:solidFill>
            </a:endParaRPr>
          </a:p>
        </p:txBody>
      </p:sp>
      <p:sp>
        <p:nvSpPr>
          <p:cNvPr id="45" name="Arrow: Right 44">
            <a:extLst>
              <a:ext uri="{FF2B5EF4-FFF2-40B4-BE49-F238E27FC236}">
                <a16:creationId xmlns:a16="http://schemas.microsoft.com/office/drawing/2014/main" id="{7561E850-9AC4-B480-7525-E1C707D4ACCB}"/>
              </a:ext>
            </a:extLst>
          </p:cNvPr>
          <p:cNvSpPr/>
          <p:nvPr/>
        </p:nvSpPr>
        <p:spPr>
          <a:xfrm rot="5400000">
            <a:off x="4791150" y="3350202"/>
            <a:ext cx="1424902" cy="22490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8FD94B-5F26-452A-BDC6-F71D163866F5}"/>
              </a:ext>
            </a:extLst>
          </p:cNvPr>
          <p:cNvSpPr/>
          <p:nvPr/>
        </p:nvSpPr>
        <p:spPr>
          <a:xfrm>
            <a:off x="4597665" y="3128243"/>
            <a:ext cx="1841233" cy="8646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AVH AMI provides necessary tools: </a:t>
            </a:r>
            <a:br>
              <a:rPr lang="en-US" sz="1200" dirty="0"/>
            </a:br>
            <a:r>
              <a:rPr lang="en-US" sz="1200" dirty="0"/>
              <a:t>FVP models, compilers, ...</a:t>
            </a:r>
            <a:endParaRPr lang="en-GB" sz="1200" dirty="0"/>
          </a:p>
        </p:txBody>
      </p:sp>
      <p:sp>
        <p:nvSpPr>
          <p:cNvPr id="23" name="Rectangle 22">
            <a:extLst>
              <a:ext uri="{FF2B5EF4-FFF2-40B4-BE49-F238E27FC236}">
                <a16:creationId xmlns:a16="http://schemas.microsoft.com/office/drawing/2014/main" id="{8119DA75-D395-4806-9923-A60C1658B62A}"/>
              </a:ext>
            </a:extLst>
          </p:cNvPr>
          <p:cNvSpPr/>
          <p:nvPr/>
        </p:nvSpPr>
        <p:spPr>
          <a:xfrm>
            <a:off x="4597666" y="2023813"/>
            <a:ext cx="1841233" cy="993312"/>
          </a:xfrm>
          <a:prstGeom prst="rect">
            <a:avLst/>
          </a:prstGeom>
          <a:solidFill>
            <a:schemeClr val="accent1"/>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Execute actions</a:t>
            </a:r>
            <a:br>
              <a:rPr lang="en-US" sz="1200" dirty="0"/>
            </a:br>
            <a:r>
              <a:rPr lang="en-US" sz="1200" dirty="0"/>
              <a:t> defined in the avhlcient .yml file: </a:t>
            </a:r>
            <a:br>
              <a:rPr lang="en-US" sz="1200" dirty="0"/>
            </a:br>
            <a:r>
              <a:rPr lang="en-US" sz="1200" dirty="0"/>
              <a:t>AMI instance setup, </a:t>
            </a:r>
          </a:p>
          <a:p>
            <a:pPr algn="ctr"/>
            <a:r>
              <a:rPr lang="en-US" sz="1200" dirty="0"/>
              <a:t>project build, run, etc.</a:t>
            </a:r>
            <a:endParaRPr lang="en-GB" sz="1200" dirty="0"/>
          </a:p>
        </p:txBody>
      </p:sp>
      <p:sp>
        <p:nvSpPr>
          <p:cNvPr id="46" name="Arrow: Right 45">
            <a:extLst>
              <a:ext uri="{FF2B5EF4-FFF2-40B4-BE49-F238E27FC236}">
                <a16:creationId xmlns:a16="http://schemas.microsoft.com/office/drawing/2014/main" id="{9FFD65FE-7874-713A-5EAF-D6502215CD9B}"/>
              </a:ext>
            </a:extLst>
          </p:cNvPr>
          <p:cNvSpPr/>
          <p:nvPr/>
        </p:nvSpPr>
        <p:spPr>
          <a:xfrm rot="5400000">
            <a:off x="2144107" y="1465900"/>
            <a:ext cx="237668" cy="2067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4CD7DB1E-7122-C915-A106-59B131186089}"/>
              </a:ext>
            </a:extLst>
          </p:cNvPr>
          <p:cNvSpPr/>
          <p:nvPr/>
        </p:nvSpPr>
        <p:spPr>
          <a:xfrm rot="5400000">
            <a:off x="2122003" y="5442562"/>
            <a:ext cx="237668" cy="2067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7EA89926-5D51-F9CE-E9CC-408A0381FDF9}"/>
              </a:ext>
            </a:extLst>
          </p:cNvPr>
          <p:cNvSpPr/>
          <p:nvPr/>
        </p:nvSpPr>
        <p:spPr>
          <a:xfrm>
            <a:off x="615223" y="988350"/>
            <a:ext cx="3312434" cy="45637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Step: Environment setup</a:t>
            </a:r>
          </a:p>
        </p:txBody>
      </p:sp>
    </p:spTree>
    <p:extLst>
      <p:ext uri="{BB962C8B-B14F-4D97-AF65-F5344CB8AC3E}">
        <p14:creationId xmlns:p14="http://schemas.microsoft.com/office/powerpoint/2010/main" val="2636246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0F0040-5ABC-C38F-A49A-D2EA3BA34F51}"/>
              </a:ext>
            </a:extLst>
          </p:cNvPr>
          <p:cNvSpPr/>
          <p:nvPr/>
        </p:nvSpPr>
        <p:spPr>
          <a:xfrm>
            <a:off x="1742638" y="1519416"/>
            <a:ext cx="3391040" cy="1713901"/>
          </a:xfrm>
          <a:prstGeom prst="rect">
            <a:avLst/>
          </a:prstGeom>
          <a:solidFill>
            <a:schemeClr val="bg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err="1">
                <a:solidFill>
                  <a:schemeClr val="tx2"/>
                </a:solidFill>
                <a:latin typeface="Calibri" panose="020F0502020204030204" pitchFamily="34" charset="0"/>
                <a:cs typeface="Calibri" panose="020F0502020204030204" pitchFamily="34" charset="0"/>
              </a:rPr>
              <a:t>FVP_Audio</a:t>
            </a:r>
            <a:r>
              <a:rPr lang="en-US" sz="1200" dirty="0">
                <a:solidFill>
                  <a:schemeClr val="tx2"/>
                </a:solidFill>
                <a:latin typeface="Calibri" panose="020F0502020204030204" pitchFamily="34" charset="0"/>
                <a:cs typeface="Calibri" panose="020F0502020204030204" pitchFamily="34" charset="0"/>
              </a:rPr>
              <a:t> Example Firmware</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sp>
        <p:nvSpPr>
          <p:cNvPr id="48" name="Rectangle 47">
            <a:extLst>
              <a:ext uri="{FF2B5EF4-FFF2-40B4-BE49-F238E27FC236}">
                <a16:creationId xmlns:a16="http://schemas.microsoft.com/office/drawing/2014/main" id="{4D290CD9-1620-3EAE-4CF3-A128355E1908}"/>
              </a:ext>
            </a:extLst>
          </p:cNvPr>
          <p:cNvSpPr/>
          <p:nvPr/>
        </p:nvSpPr>
        <p:spPr>
          <a:xfrm>
            <a:off x="1895037" y="2433816"/>
            <a:ext cx="3116975" cy="735645"/>
          </a:xfrm>
          <a:prstGeom prst="rect">
            <a:avLst/>
          </a:prstGeom>
          <a:solidFill>
            <a:schemeClr val="bg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Software Layer: Board</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sp>
        <p:nvSpPr>
          <p:cNvPr id="20" name="Process 105">
            <a:extLst>
              <a:ext uri="{FF2B5EF4-FFF2-40B4-BE49-F238E27FC236}">
                <a16:creationId xmlns:a16="http://schemas.microsoft.com/office/drawing/2014/main" id="{899384AF-DDC0-C4FE-FF3A-555E89429C64}"/>
              </a:ext>
            </a:extLst>
          </p:cNvPr>
          <p:cNvSpPr/>
          <p:nvPr/>
        </p:nvSpPr>
        <p:spPr>
          <a:xfrm>
            <a:off x="2958706" y="1851288"/>
            <a:ext cx="972000" cy="43795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Copy </a:t>
            </a:r>
            <a:b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br>
            <a: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Audio Stream</a:t>
            </a:r>
          </a:p>
        </p:txBody>
      </p:sp>
      <p:cxnSp>
        <p:nvCxnSpPr>
          <p:cNvPr id="24" name="Straight Arrow Connector 23">
            <a:extLst>
              <a:ext uri="{FF2B5EF4-FFF2-40B4-BE49-F238E27FC236}">
                <a16:creationId xmlns:a16="http://schemas.microsoft.com/office/drawing/2014/main" id="{83950420-4C60-FD3F-430D-217FF05A4585}"/>
              </a:ext>
            </a:extLst>
          </p:cNvPr>
          <p:cNvCxnSpPr>
            <a:cxnSpLocks/>
            <a:stCxn id="38" idx="2"/>
            <a:endCxn id="53" idx="0"/>
          </p:cNvCxnSpPr>
          <p:nvPr/>
        </p:nvCxnSpPr>
        <p:spPr>
          <a:xfrm>
            <a:off x="4269701" y="3098766"/>
            <a:ext cx="1144" cy="534332"/>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281B7D8-8192-7703-DB0D-3CC69ADB58D0}"/>
              </a:ext>
            </a:extLst>
          </p:cNvPr>
          <p:cNvSpPr txBox="1"/>
          <p:nvPr/>
        </p:nvSpPr>
        <p:spPr>
          <a:xfrm>
            <a:off x="1760052" y="4800199"/>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AudioIn.wav</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33" name="Process 108">
            <a:extLst>
              <a:ext uri="{FF2B5EF4-FFF2-40B4-BE49-F238E27FC236}">
                <a16:creationId xmlns:a16="http://schemas.microsoft.com/office/drawing/2014/main" id="{BAA75E66-B64E-7008-A844-7647C41E7980}"/>
              </a:ext>
            </a:extLst>
          </p:cNvPr>
          <p:cNvSpPr/>
          <p:nvPr/>
        </p:nvSpPr>
        <p:spPr>
          <a:xfrm>
            <a:off x="2015483" y="2708424"/>
            <a:ext cx="1225308"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err="1"/>
              <a:t>vStream_AudioIn</a:t>
            </a:r>
            <a:endParaRPr lang="en-US" sz="1200" dirty="0"/>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Interface</a:t>
            </a:r>
          </a:p>
        </p:txBody>
      </p:sp>
      <p:cxnSp>
        <p:nvCxnSpPr>
          <p:cNvPr id="34" name="Straight Arrow Connector 33">
            <a:extLst>
              <a:ext uri="{FF2B5EF4-FFF2-40B4-BE49-F238E27FC236}">
                <a16:creationId xmlns:a16="http://schemas.microsoft.com/office/drawing/2014/main" id="{DFBA83A3-9C7B-FC23-EDD6-92CD6A4BD8DE}"/>
              </a:ext>
            </a:extLst>
          </p:cNvPr>
          <p:cNvCxnSpPr>
            <a:cxnSpLocks/>
            <a:stCxn id="51" idx="0"/>
            <a:endCxn id="33" idx="2"/>
          </p:cNvCxnSpPr>
          <p:nvPr/>
        </p:nvCxnSpPr>
        <p:spPr>
          <a:xfrm flipH="1" flipV="1">
            <a:off x="2628137" y="3103387"/>
            <a:ext cx="1144" cy="534332"/>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 name="Process 108">
            <a:extLst>
              <a:ext uri="{FF2B5EF4-FFF2-40B4-BE49-F238E27FC236}">
                <a16:creationId xmlns:a16="http://schemas.microsoft.com/office/drawing/2014/main" id="{105BF4A9-4738-CE15-E7AD-DF94BD922D41}"/>
              </a:ext>
            </a:extLst>
          </p:cNvPr>
          <p:cNvSpPr/>
          <p:nvPr/>
        </p:nvSpPr>
        <p:spPr>
          <a:xfrm>
            <a:off x="3635001" y="2703803"/>
            <a:ext cx="1269400"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err="1"/>
              <a:t>vStream_AudioOut</a:t>
            </a:r>
            <a:endParaRPr lang="en-US" sz="1200" dirty="0"/>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Interface</a:t>
            </a:r>
          </a:p>
        </p:txBody>
      </p:sp>
      <p:cxnSp>
        <p:nvCxnSpPr>
          <p:cNvPr id="44" name="Connector: Elbow 43">
            <a:extLst>
              <a:ext uri="{FF2B5EF4-FFF2-40B4-BE49-F238E27FC236}">
                <a16:creationId xmlns:a16="http://schemas.microsoft.com/office/drawing/2014/main" id="{98A502F5-E0DA-4E12-AEC9-CA6ED4116254}"/>
              </a:ext>
            </a:extLst>
          </p:cNvPr>
          <p:cNvCxnSpPr>
            <a:stCxn id="33" idx="0"/>
            <a:endCxn id="20" idx="1"/>
          </p:cNvCxnSpPr>
          <p:nvPr/>
        </p:nvCxnSpPr>
        <p:spPr>
          <a:xfrm rot="5400000" flipH="1" flipV="1">
            <a:off x="2474342" y="2224061"/>
            <a:ext cx="638159" cy="330569"/>
          </a:xfrm>
          <a:prstGeom prst="bentConnector2">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5FE8CBCB-76FA-840E-0BF3-AD82CD3BE9E3}"/>
              </a:ext>
            </a:extLst>
          </p:cNvPr>
          <p:cNvCxnSpPr>
            <a:stCxn id="20" idx="3"/>
            <a:endCxn id="38" idx="0"/>
          </p:cNvCxnSpPr>
          <p:nvPr/>
        </p:nvCxnSpPr>
        <p:spPr>
          <a:xfrm>
            <a:off x="3930706" y="2070265"/>
            <a:ext cx="338995" cy="633538"/>
          </a:xfrm>
          <a:prstGeom prst="bentConnector2">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AA11D54-A47D-1710-60D9-0CB6D4520C66}"/>
              </a:ext>
            </a:extLst>
          </p:cNvPr>
          <p:cNvSpPr/>
          <p:nvPr/>
        </p:nvSpPr>
        <p:spPr>
          <a:xfrm>
            <a:off x="1742638" y="3394523"/>
            <a:ext cx="3391039" cy="772792"/>
          </a:xfrm>
          <a:prstGeom prst="rect">
            <a:avLst/>
          </a:prstGeom>
          <a:solidFill>
            <a:schemeClr val="accent5">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VSI Python Script (FVP)</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cxnSp>
        <p:nvCxnSpPr>
          <p:cNvPr id="50" name="Straight Arrow Connector 49">
            <a:extLst>
              <a:ext uri="{FF2B5EF4-FFF2-40B4-BE49-F238E27FC236}">
                <a16:creationId xmlns:a16="http://schemas.microsoft.com/office/drawing/2014/main" id="{4056C1A3-B5A5-C37C-97BC-24211EB41837}"/>
              </a:ext>
            </a:extLst>
          </p:cNvPr>
          <p:cNvCxnSpPr>
            <a:cxnSpLocks/>
          </p:cNvCxnSpPr>
          <p:nvPr/>
        </p:nvCxnSpPr>
        <p:spPr>
          <a:xfrm>
            <a:off x="4269701" y="4026721"/>
            <a:ext cx="0" cy="245116"/>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1" name="Process 108">
            <a:extLst>
              <a:ext uri="{FF2B5EF4-FFF2-40B4-BE49-F238E27FC236}">
                <a16:creationId xmlns:a16="http://schemas.microsoft.com/office/drawing/2014/main" id="{57B1D310-3C5E-5F18-4578-37CA4AA68026}"/>
              </a:ext>
            </a:extLst>
          </p:cNvPr>
          <p:cNvSpPr/>
          <p:nvPr/>
        </p:nvSpPr>
        <p:spPr>
          <a:xfrm>
            <a:off x="2016627" y="3637719"/>
            <a:ext cx="1225308"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a:t>VSI0 </a:t>
            </a:r>
            <a:r>
              <a:rPr lang="en-US" sz="1200" dirty="0" err="1"/>
              <a:t>AudioIn</a:t>
            </a:r>
            <a:endParaRPr lang="en-US" sz="1200" dirty="0"/>
          </a:p>
        </p:txBody>
      </p:sp>
      <p:cxnSp>
        <p:nvCxnSpPr>
          <p:cNvPr id="52" name="Straight Arrow Connector 51">
            <a:extLst>
              <a:ext uri="{FF2B5EF4-FFF2-40B4-BE49-F238E27FC236}">
                <a16:creationId xmlns:a16="http://schemas.microsoft.com/office/drawing/2014/main" id="{6380CF0B-E017-3802-CD47-580FCCA4D298}"/>
              </a:ext>
            </a:extLst>
          </p:cNvPr>
          <p:cNvCxnSpPr>
            <a:cxnSpLocks/>
            <a:endCxn id="51" idx="2"/>
          </p:cNvCxnSpPr>
          <p:nvPr/>
        </p:nvCxnSpPr>
        <p:spPr>
          <a:xfrm flipV="1">
            <a:off x="2628137" y="4032682"/>
            <a:ext cx="1144" cy="239155"/>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Process 108">
            <a:extLst>
              <a:ext uri="{FF2B5EF4-FFF2-40B4-BE49-F238E27FC236}">
                <a16:creationId xmlns:a16="http://schemas.microsoft.com/office/drawing/2014/main" id="{FBFA31D9-3055-A3D0-5E58-53BDBD0F771B}"/>
              </a:ext>
            </a:extLst>
          </p:cNvPr>
          <p:cNvSpPr/>
          <p:nvPr/>
        </p:nvSpPr>
        <p:spPr>
          <a:xfrm>
            <a:off x="3636145" y="3633098"/>
            <a:ext cx="1269400"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a:t>VSI1 </a:t>
            </a:r>
            <a:r>
              <a:rPr lang="en-US" sz="1200" dirty="0" err="1"/>
              <a:t>AudioOut</a:t>
            </a:r>
            <a:endParaRPr lang="en-US" sz="1200" dirty="0"/>
          </a:p>
        </p:txBody>
      </p:sp>
      <p:cxnSp>
        <p:nvCxnSpPr>
          <p:cNvPr id="67" name="Straight Connector 66">
            <a:extLst>
              <a:ext uri="{FF2B5EF4-FFF2-40B4-BE49-F238E27FC236}">
                <a16:creationId xmlns:a16="http://schemas.microsoft.com/office/drawing/2014/main" id="{7EC7E300-F825-09A4-B587-0E098AAB468D}"/>
              </a:ext>
            </a:extLst>
          </p:cNvPr>
          <p:cNvCxnSpPr>
            <a:cxnSpLocks/>
          </p:cNvCxnSpPr>
          <p:nvPr/>
        </p:nvCxnSpPr>
        <p:spPr>
          <a:xfrm>
            <a:off x="2628137" y="4418607"/>
            <a:ext cx="0" cy="267193"/>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916E86-48A8-637D-E7B3-3AE8B0540960}"/>
              </a:ext>
            </a:extLst>
          </p:cNvPr>
          <p:cNvCxnSpPr>
            <a:cxnSpLocks/>
          </p:cNvCxnSpPr>
          <p:nvPr/>
        </p:nvCxnSpPr>
        <p:spPr>
          <a:xfrm>
            <a:off x="4269701" y="4424485"/>
            <a:ext cx="0" cy="222542"/>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pic>
        <p:nvPicPr>
          <p:cNvPr id="73" name="Graphic 72">
            <a:extLst>
              <a:ext uri="{FF2B5EF4-FFF2-40B4-BE49-F238E27FC236}">
                <a16:creationId xmlns:a16="http://schemas.microsoft.com/office/drawing/2014/main" id="{97EBD29D-3B95-96DA-BD3A-B3AAC2A3B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6518" y="4259909"/>
            <a:ext cx="514913" cy="514913"/>
          </a:xfrm>
          <a:prstGeom prst="rect">
            <a:avLst/>
          </a:prstGeom>
        </p:spPr>
      </p:pic>
      <p:pic>
        <p:nvPicPr>
          <p:cNvPr id="75" name="Graphic 74">
            <a:extLst>
              <a:ext uri="{FF2B5EF4-FFF2-40B4-BE49-F238E27FC236}">
                <a16:creationId xmlns:a16="http://schemas.microsoft.com/office/drawing/2014/main" id="{D79365B5-DCF4-BA67-0818-5A55358442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9639" y="4251581"/>
            <a:ext cx="609600" cy="609600"/>
          </a:xfrm>
          <a:prstGeom prst="rect">
            <a:avLst/>
          </a:prstGeom>
        </p:spPr>
      </p:pic>
      <p:pic>
        <p:nvPicPr>
          <p:cNvPr id="77" name="Graphic 76">
            <a:extLst>
              <a:ext uri="{FF2B5EF4-FFF2-40B4-BE49-F238E27FC236}">
                <a16:creationId xmlns:a16="http://schemas.microsoft.com/office/drawing/2014/main" id="{9D054962-9B3F-0BFD-40B0-886C452674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4977" y="4303223"/>
            <a:ext cx="497960" cy="497960"/>
          </a:xfrm>
          <a:prstGeom prst="rect">
            <a:avLst/>
          </a:prstGeom>
        </p:spPr>
      </p:pic>
      <p:pic>
        <p:nvPicPr>
          <p:cNvPr id="79" name="Graphic 78">
            <a:extLst>
              <a:ext uri="{FF2B5EF4-FFF2-40B4-BE49-F238E27FC236}">
                <a16:creationId xmlns:a16="http://schemas.microsoft.com/office/drawing/2014/main" id="{07E56AE8-4A66-1758-1C90-D459A526F2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30579" y="4303587"/>
            <a:ext cx="514913" cy="514913"/>
          </a:xfrm>
          <a:prstGeom prst="rect">
            <a:avLst/>
          </a:prstGeom>
        </p:spPr>
      </p:pic>
      <p:sp>
        <p:nvSpPr>
          <p:cNvPr id="84" name="TextBox 83">
            <a:extLst>
              <a:ext uri="{FF2B5EF4-FFF2-40B4-BE49-F238E27FC236}">
                <a16:creationId xmlns:a16="http://schemas.microsoft.com/office/drawing/2014/main" id="{660223DA-D3C5-F4C4-AF31-6BD501FCC3B2}"/>
              </a:ext>
            </a:extLst>
          </p:cNvPr>
          <p:cNvSpPr txBox="1"/>
          <p:nvPr/>
        </p:nvSpPr>
        <p:spPr>
          <a:xfrm>
            <a:off x="2600198" y="4800199"/>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Microphone</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85" name="TextBox 84">
            <a:extLst>
              <a:ext uri="{FF2B5EF4-FFF2-40B4-BE49-F238E27FC236}">
                <a16:creationId xmlns:a16="http://schemas.microsoft.com/office/drawing/2014/main" id="{B7C2EB3C-642F-19C2-FF18-9E98F1A8AB2E}"/>
              </a:ext>
            </a:extLst>
          </p:cNvPr>
          <p:cNvSpPr txBox="1"/>
          <p:nvPr/>
        </p:nvSpPr>
        <p:spPr>
          <a:xfrm>
            <a:off x="3445622" y="4815099"/>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AudioOut.wav</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86" name="TextBox 85">
            <a:extLst>
              <a:ext uri="{FF2B5EF4-FFF2-40B4-BE49-F238E27FC236}">
                <a16:creationId xmlns:a16="http://schemas.microsoft.com/office/drawing/2014/main" id="{4F9AC798-F896-90AD-1031-2F4EC9E69C75}"/>
              </a:ext>
            </a:extLst>
          </p:cNvPr>
          <p:cNvSpPr txBox="1"/>
          <p:nvPr/>
        </p:nvSpPr>
        <p:spPr>
          <a:xfrm>
            <a:off x="4272018" y="4815099"/>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Speaker</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87" name="Rectangle 86">
            <a:extLst>
              <a:ext uri="{FF2B5EF4-FFF2-40B4-BE49-F238E27FC236}">
                <a16:creationId xmlns:a16="http://schemas.microsoft.com/office/drawing/2014/main" id="{CB61DA04-3F8A-A37C-D090-286EB8522181}"/>
              </a:ext>
            </a:extLst>
          </p:cNvPr>
          <p:cNvSpPr/>
          <p:nvPr/>
        </p:nvSpPr>
        <p:spPr>
          <a:xfrm>
            <a:off x="5807026" y="1527437"/>
            <a:ext cx="3391040" cy="1713902"/>
          </a:xfrm>
          <a:prstGeom prst="rect">
            <a:avLst/>
          </a:prstGeom>
          <a:solidFill>
            <a:schemeClr val="bg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err="1">
                <a:solidFill>
                  <a:schemeClr val="tx2"/>
                </a:solidFill>
                <a:latin typeface="Calibri" panose="020F0502020204030204" pitchFamily="34" charset="0"/>
                <a:cs typeface="Calibri" panose="020F0502020204030204" pitchFamily="34" charset="0"/>
              </a:rPr>
              <a:t>FVP_Video</a:t>
            </a:r>
            <a:r>
              <a:rPr lang="en-US" sz="1200" dirty="0">
                <a:solidFill>
                  <a:schemeClr val="tx2"/>
                </a:solidFill>
                <a:latin typeface="Calibri" panose="020F0502020204030204" pitchFamily="34" charset="0"/>
                <a:cs typeface="Calibri" panose="020F0502020204030204" pitchFamily="34" charset="0"/>
              </a:rPr>
              <a:t> Example Firmware</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sp>
        <p:nvSpPr>
          <p:cNvPr id="88" name="Rectangle 87">
            <a:extLst>
              <a:ext uri="{FF2B5EF4-FFF2-40B4-BE49-F238E27FC236}">
                <a16:creationId xmlns:a16="http://schemas.microsoft.com/office/drawing/2014/main" id="{56E8290A-8292-8583-8DF5-296420CC1439}"/>
              </a:ext>
            </a:extLst>
          </p:cNvPr>
          <p:cNvSpPr/>
          <p:nvPr/>
        </p:nvSpPr>
        <p:spPr>
          <a:xfrm>
            <a:off x="5959425" y="2441837"/>
            <a:ext cx="3116975" cy="735645"/>
          </a:xfrm>
          <a:prstGeom prst="rect">
            <a:avLst/>
          </a:prstGeom>
          <a:solidFill>
            <a:schemeClr val="bg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Software Layer: Board</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sp>
        <p:nvSpPr>
          <p:cNvPr id="89" name="Process 105">
            <a:extLst>
              <a:ext uri="{FF2B5EF4-FFF2-40B4-BE49-F238E27FC236}">
                <a16:creationId xmlns:a16="http://schemas.microsoft.com/office/drawing/2014/main" id="{665078D1-6CCF-3E2C-0B12-FCDFE00442E9}"/>
              </a:ext>
            </a:extLst>
          </p:cNvPr>
          <p:cNvSpPr/>
          <p:nvPr/>
        </p:nvSpPr>
        <p:spPr>
          <a:xfrm>
            <a:off x="7023094" y="1859309"/>
            <a:ext cx="972000" cy="43795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Copy </a:t>
            </a:r>
            <a:b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br>
            <a: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Video Stream</a:t>
            </a:r>
          </a:p>
        </p:txBody>
      </p:sp>
      <p:cxnSp>
        <p:nvCxnSpPr>
          <p:cNvPr id="90" name="Straight Arrow Connector 89">
            <a:extLst>
              <a:ext uri="{FF2B5EF4-FFF2-40B4-BE49-F238E27FC236}">
                <a16:creationId xmlns:a16="http://schemas.microsoft.com/office/drawing/2014/main" id="{D54FA283-5A56-D0D8-ED77-27ED7E624C57}"/>
              </a:ext>
            </a:extLst>
          </p:cNvPr>
          <p:cNvCxnSpPr>
            <a:cxnSpLocks/>
            <a:stCxn id="94" idx="2"/>
            <a:endCxn id="101" idx="0"/>
          </p:cNvCxnSpPr>
          <p:nvPr/>
        </p:nvCxnSpPr>
        <p:spPr>
          <a:xfrm>
            <a:off x="8334089" y="3106787"/>
            <a:ext cx="1144" cy="534332"/>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3F2247B-27E0-8DED-DEF5-D707551B087A}"/>
              </a:ext>
            </a:extLst>
          </p:cNvPr>
          <p:cNvSpPr txBox="1"/>
          <p:nvPr/>
        </p:nvSpPr>
        <p:spPr>
          <a:xfrm>
            <a:off x="5824440" y="4808220"/>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VideoIn.mp4</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92" name="Process 108">
            <a:extLst>
              <a:ext uri="{FF2B5EF4-FFF2-40B4-BE49-F238E27FC236}">
                <a16:creationId xmlns:a16="http://schemas.microsoft.com/office/drawing/2014/main" id="{30F5F1E4-3E26-268C-1DF1-EA1183CB9E04}"/>
              </a:ext>
            </a:extLst>
          </p:cNvPr>
          <p:cNvSpPr/>
          <p:nvPr/>
        </p:nvSpPr>
        <p:spPr>
          <a:xfrm>
            <a:off x="6079871" y="2716445"/>
            <a:ext cx="1225308"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err="1"/>
              <a:t>vStream_VideoIn</a:t>
            </a:r>
            <a:endParaRPr lang="en-US" sz="1200" dirty="0"/>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Interface</a:t>
            </a:r>
          </a:p>
        </p:txBody>
      </p:sp>
      <p:cxnSp>
        <p:nvCxnSpPr>
          <p:cNvPr id="93" name="Straight Arrow Connector 92">
            <a:extLst>
              <a:ext uri="{FF2B5EF4-FFF2-40B4-BE49-F238E27FC236}">
                <a16:creationId xmlns:a16="http://schemas.microsoft.com/office/drawing/2014/main" id="{FA95F742-A0CA-C7E0-41D3-E3E4BACC303E}"/>
              </a:ext>
            </a:extLst>
          </p:cNvPr>
          <p:cNvCxnSpPr>
            <a:cxnSpLocks/>
            <a:stCxn id="99" idx="0"/>
            <a:endCxn id="92" idx="2"/>
          </p:cNvCxnSpPr>
          <p:nvPr/>
        </p:nvCxnSpPr>
        <p:spPr>
          <a:xfrm flipH="1" flipV="1">
            <a:off x="6692525" y="3111408"/>
            <a:ext cx="1144" cy="534332"/>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4" name="Process 108">
            <a:extLst>
              <a:ext uri="{FF2B5EF4-FFF2-40B4-BE49-F238E27FC236}">
                <a16:creationId xmlns:a16="http://schemas.microsoft.com/office/drawing/2014/main" id="{5C39741B-CC18-BCAB-656F-44129D6F1AE7}"/>
              </a:ext>
            </a:extLst>
          </p:cNvPr>
          <p:cNvSpPr/>
          <p:nvPr/>
        </p:nvSpPr>
        <p:spPr>
          <a:xfrm>
            <a:off x="7699389" y="2711824"/>
            <a:ext cx="1269400"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err="1"/>
              <a:t>vStream_VideoOut</a:t>
            </a:r>
            <a:endParaRPr lang="en-US" sz="1200" dirty="0"/>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Interface</a:t>
            </a:r>
          </a:p>
        </p:txBody>
      </p:sp>
      <p:cxnSp>
        <p:nvCxnSpPr>
          <p:cNvPr id="95" name="Connector: Elbow 94">
            <a:extLst>
              <a:ext uri="{FF2B5EF4-FFF2-40B4-BE49-F238E27FC236}">
                <a16:creationId xmlns:a16="http://schemas.microsoft.com/office/drawing/2014/main" id="{364EE13A-2935-F27E-D2E1-A748DF5EEC95}"/>
              </a:ext>
            </a:extLst>
          </p:cNvPr>
          <p:cNvCxnSpPr>
            <a:stCxn id="92" idx="0"/>
            <a:endCxn id="89" idx="1"/>
          </p:cNvCxnSpPr>
          <p:nvPr/>
        </p:nvCxnSpPr>
        <p:spPr>
          <a:xfrm rot="5400000" flipH="1" flipV="1">
            <a:off x="6538730" y="2232082"/>
            <a:ext cx="638159" cy="330569"/>
          </a:xfrm>
          <a:prstGeom prst="bentConnector2">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F420B5F7-4B0E-6F8A-6118-E4E0C08D2F00}"/>
              </a:ext>
            </a:extLst>
          </p:cNvPr>
          <p:cNvCxnSpPr>
            <a:stCxn id="89" idx="3"/>
            <a:endCxn id="94" idx="0"/>
          </p:cNvCxnSpPr>
          <p:nvPr/>
        </p:nvCxnSpPr>
        <p:spPr>
          <a:xfrm>
            <a:off x="7995094" y="2078286"/>
            <a:ext cx="338995" cy="633538"/>
          </a:xfrm>
          <a:prstGeom prst="bentConnector2">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7911B84-1775-2235-F982-D59640A0FF9A}"/>
              </a:ext>
            </a:extLst>
          </p:cNvPr>
          <p:cNvSpPr/>
          <p:nvPr/>
        </p:nvSpPr>
        <p:spPr>
          <a:xfrm>
            <a:off x="5807026" y="3402544"/>
            <a:ext cx="3391039" cy="772792"/>
          </a:xfrm>
          <a:prstGeom prst="rect">
            <a:avLst/>
          </a:prstGeom>
          <a:solidFill>
            <a:schemeClr val="accent5">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VSI Python Script (FVP)</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cxnSp>
        <p:nvCxnSpPr>
          <p:cNvPr id="98" name="Straight Arrow Connector 97">
            <a:extLst>
              <a:ext uri="{FF2B5EF4-FFF2-40B4-BE49-F238E27FC236}">
                <a16:creationId xmlns:a16="http://schemas.microsoft.com/office/drawing/2014/main" id="{4D3288D2-4356-C5EA-9237-DDC2E2A55BED}"/>
              </a:ext>
            </a:extLst>
          </p:cNvPr>
          <p:cNvCxnSpPr>
            <a:cxnSpLocks/>
          </p:cNvCxnSpPr>
          <p:nvPr/>
        </p:nvCxnSpPr>
        <p:spPr>
          <a:xfrm>
            <a:off x="8334089" y="4034742"/>
            <a:ext cx="0" cy="245116"/>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9" name="Process 108">
            <a:extLst>
              <a:ext uri="{FF2B5EF4-FFF2-40B4-BE49-F238E27FC236}">
                <a16:creationId xmlns:a16="http://schemas.microsoft.com/office/drawing/2014/main" id="{B52F429F-C163-75C3-8467-CEF4FC4D57C6}"/>
              </a:ext>
            </a:extLst>
          </p:cNvPr>
          <p:cNvSpPr/>
          <p:nvPr/>
        </p:nvSpPr>
        <p:spPr>
          <a:xfrm>
            <a:off x="6081015" y="3645740"/>
            <a:ext cx="1225308"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a:t>VSI4 </a:t>
            </a:r>
            <a:r>
              <a:rPr lang="en-US" sz="1200" dirty="0" err="1"/>
              <a:t>VideoIn</a:t>
            </a:r>
            <a:endParaRPr lang="en-US" sz="1200" dirty="0"/>
          </a:p>
        </p:txBody>
      </p:sp>
      <p:cxnSp>
        <p:nvCxnSpPr>
          <p:cNvPr id="100" name="Straight Arrow Connector 99">
            <a:extLst>
              <a:ext uri="{FF2B5EF4-FFF2-40B4-BE49-F238E27FC236}">
                <a16:creationId xmlns:a16="http://schemas.microsoft.com/office/drawing/2014/main" id="{AFFC6958-71E1-4A7C-B29A-3170F02D4236}"/>
              </a:ext>
            </a:extLst>
          </p:cNvPr>
          <p:cNvCxnSpPr>
            <a:cxnSpLocks/>
            <a:endCxn id="99" idx="2"/>
          </p:cNvCxnSpPr>
          <p:nvPr/>
        </p:nvCxnSpPr>
        <p:spPr>
          <a:xfrm flipV="1">
            <a:off x="6692525" y="4040703"/>
            <a:ext cx="1144" cy="239155"/>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Process 108">
            <a:extLst>
              <a:ext uri="{FF2B5EF4-FFF2-40B4-BE49-F238E27FC236}">
                <a16:creationId xmlns:a16="http://schemas.microsoft.com/office/drawing/2014/main" id="{81E45402-8455-4392-3AF6-03DFE75649FC}"/>
              </a:ext>
            </a:extLst>
          </p:cNvPr>
          <p:cNvSpPr/>
          <p:nvPr/>
        </p:nvSpPr>
        <p:spPr>
          <a:xfrm>
            <a:off x="7700533" y="3641119"/>
            <a:ext cx="1269400"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a:t>VSI6 </a:t>
            </a:r>
            <a:r>
              <a:rPr lang="en-US" sz="1200" dirty="0" err="1"/>
              <a:t>VideoOut</a:t>
            </a:r>
            <a:endParaRPr lang="en-US" sz="1200" dirty="0"/>
          </a:p>
        </p:txBody>
      </p:sp>
      <p:cxnSp>
        <p:nvCxnSpPr>
          <p:cNvPr id="102" name="Straight Connector 101">
            <a:extLst>
              <a:ext uri="{FF2B5EF4-FFF2-40B4-BE49-F238E27FC236}">
                <a16:creationId xmlns:a16="http://schemas.microsoft.com/office/drawing/2014/main" id="{4D53B38B-0721-CECD-396F-A63953A8C7D3}"/>
              </a:ext>
            </a:extLst>
          </p:cNvPr>
          <p:cNvCxnSpPr>
            <a:cxnSpLocks/>
          </p:cNvCxnSpPr>
          <p:nvPr/>
        </p:nvCxnSpPr>
        <p:spPr>
          <a:xfrm>
            <a:off x="6692525" y="4426628"/>
            <a:ext cx="0" cy="267193"/>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CC71E4E-57ED-954B-3D44-CB332B2B2749}"/>
              </a:ext>
            </a:extLst>
          </p:cNvPr>
          <p:cNvCxnSpPr>
            <a:cxnSpLocks/>
          </p:cNvCxnSpPr>
          <p:nvPr/>
        </p:nvCxnSpPr>
        <p:spPr>
          <a:xfrm>
            <a:off x="8334089" y="4432506"/>
            <a:ext cx="0" cy="222542"/>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E858D1B-5715-8206-D9DA-A7E5DEB75862}"/>
              </a:ext>
            </a:extLst>
          </p:cNvPr>
          <p:cNvSpPr txBox="1"/>
          <p:nvPr/>
        </p:nvSpPr>
        <p:spPr>
          <a:xfrm>
            <a:off x="6664586" y="4808220"/>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Camera</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109" name="TextBox 108">
            <a:extLst>
              <a:ext uri="{FF2B5EF4-FFF2-40B4-BE49-F238E27FC236}">
                <a16:creationId xmlns:a16="http://schemas.microsoft.com/office/drawing/2014/main" id="{0B7E971D-3708-F159-33B8-4746AEA01284}"/>
              </a:ext>
            </a:extLst>
          </p:cNvPr>
          <p:cNvSpPr txBox="1"/>
          <p:nvPr/>
        </p:nvSpPr>
        <p:spPr>
          <a:xfrm>
            <a:off x="7510010" y="4823120"/>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VideoOut.mp4</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110" name="TextBox 109">
            <a:extLst>
              <a:ext uri="{FF2B5EF4-FFF2-40B4-BE49-F238E27FC236}">
                <a16:creationId xmlns:a16="http://schemas.microsoft.com/office/drawing/2014/main" id="{818E3959-3DF4-9BA4-F1F2-B8E053064086}"/>
              </a:ext>
            </a:extLst>
          </p:cNvPr>
          <p:cNvSpPr txBox="1"/>
          <p:nvPr/>
        </p:nvSpPr>
        <p:spPr>
          <a:xfrm>
            <a:off x="8336406" y="4823120"/>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Screen</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3" name="Flowchart: Document 2">
            <a:extLst>
              <a:ext uri="{FF2B5EF4-FFF2-40B4-BE49-F238E27FC236}">
                <a16:creationId xmlns:a16="http://schemas.microsoft.com/office/drawing/2014/main" id="{F62BB58B-EFF1-23F2-FFE4-1C9932934EBF}"/>
              </a:ext>
            </a:extLst>
          </p:cNvPr>
          <p:cNvSpPr/>
          <p:nvPr/>
        </p:nvSpPr>
        <p:spPr>
          <a:xfrm>
            <a:off x="2016603" y="4399127"/>
            <a:ext cx="403821" cy="294694"/>
          </a:xfrm>
          <a:prstGeom prst="flowChartDocument">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ocument 4">
            <a:extLst>
              <a:ext uri="{FF2B5EF4-FFF2-40B4-BE49-F238E27FC236}">
                <a16:creationId xmlns:a16="http://schemas.microsoft.com/office/drawing/2014/main" id="{1B88602E-751A-B8C3-3385-40F00CED7412}"/>
              </a:ext>
            </a:extLst>
          </p:cNvPr>
          <p:cNvSpPr/>
          <p:nvPr/>
        </p:nvSpPr>
        <p:spPr>
          <a:xfrm>
            <a:off x="3674673" y="4407151"/>
            <a:ext cx="403821" cy="294694"/>
          </a:xfrm>
          <a:prstGeom prst="flowChartDocument">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ocument 5">
            <a:extLst>
              <a:ext uri="{FF2B5EF4-FFF2-40B4-BE49-F238E27FC236}">
                <a16:creationId xmlns:a16="http://schemas.microsoft.com/office/drawing/2014/main" id="{9C8240C4-7DA3-001E-C731-C3162BAE442B}"/>
              </a:ext>
            </a:extLst>
          </p:cNvPr>
          <p:cNvSpPr/>
          <p:nvPr/>
        </p:nvSpPr>
        <p:spPr>
          <a:xfrm>
            <a:off x="6094741" y="4400276"/>
            <a:ext cx="403821" cy="294694"/>
          </a:xfrm>
          <a:prstGeom prst="flowChartDocument">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ocument 6">
            <a:extLst>
              <a:ext uri="{FF2B5EF4-FFF2-40B4-BE49-F238E27FC236}">
                <a16:creationId xmlns:a16="http://schemas.microsoft.com/office/drawing/2014/main" id="{205BAE5E-2939-FB0A-3F6F-931B0B80CCE2}"/>
              </a:ext>
            </a:extLst>
          </p:cNvPr>
          <p:cNvSpPr/>
          <p:nvPr/>
        </p:nvSpPr>
        <p:spPr>
          <a:xfrm>
            <a:off x="7739061" y="4408300"/>
            <a:ext cx="403821" cy="294694"/>
          </a:xfrm>
          <a:prstGeom prst="flowChartDocument">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55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2EFB4F8-C787-7803-58B4-742D31A91E7E}"/>
              </a:ext>
            </a:extLst>
          </p:cNvPr>
          <p:cNvSpPr/>
          <p:nvPr/>
        </p:nvSpPr>
        <p:spPr>
          <a:xfrm>
            <a:off x="3606908" y="1390561"/>
            <a:ext cx="5086241" cy="1162008"/>
          </a:xfrm>
          <a:prstGeom prst="rect">
            <a:avLst/>
          </a:prstGeom>
          <a:solidFill>
            <a:srgbClr val="A1A4A3"/>
          </a:solidFill>
          <a:ln w="9525" cap="flat" cmpd="sng" algn="ctr">
            <a:noFill/>
            <a:prstDash val="solid"/>
          </a:ln>
          <a:effectLst/>
        </p:spPr>
        <p:txBody>
          <a:bodyPr vert="horz" lIns="72000" tIns="36000" rIns="72000" bIns="36000" rtlCol="0" anchor="t"/>
          <a:lstStyle/>
          <a:p>
            <a:pPr defTabSz="456936" eaLnBrk="1" fontAlgn="auto" hangingPunct="1">
              <a:lnSpc>
                <a:spcPts val="1698"/>
              </a:lnSpc>
              <a:spcBef>
                <a:spcPts val="0"/>
              </a:spcBef>
              <a:spcAft>
                <a:spcPts val="0"/>
              </a:spcAft>
              <a:defRPr/>
            </a:pPr>
            <a:r>
              <a:rPr lang="en-US" sz="1400" dirty="0">
                <a:solidFill>
                  <a:schemeClr val="bg1"/>
                </a:solidFill>
              </a:rPr>
              <a:t>Arm FVP infrastructure</a:t>
            </a:r>
          </a:p>
        </p:txBody>
      </p:sp>
      <p:sp>
        <p:nvSpPr>
          <p:cNvPr id="14" name="Rectangle 13">
            <a:extLst>
              <a:ext uri="{FF2B5EF4-FFF2-40B4-BE49-F238E27FC236}">
                <a16:creationId xmlns:a16="http://schemas.microsoft.com/office/drawing/2014/main" id="{C3B0998E-D45F-8661-691D-F2855C912CBF}"/>
              </a:ext>
            </a:extLst>
          </p:cNvPr>
          <p:cNvSpPr/>
          <p:nvPr/>
        </p:nvSpPr>
        <p:spPr>
          <a:xfrm>
            <a:off x="3885794" y="1699271"/>
            <a:ext cx="1363402" cy="650878"/>
          </a:xfrm>
          <a:prstGeom prst="rect">
            <a:avLst/>
          </a:prstGeom>
          <a:solidFill>
            <a:schemeClr val="accent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Developer tools</a:t>
            </a:r>
          </a:p>
          <a:p>
            <a:pPr algn="ctr" defTabSz="453340">
              <a:spcAft>
                <a:spcPts val="300"/>
              </a:spcAft>
            </a:pPr>
            <a:r>
              <a:rPr lang="en-US" sz="1200" dirty="0">
                <a:solidFill>
                  <a:schemeClr val="bg1"/>
                </a:solidFill>
              </a:rPr>
              <a:t>IDE and Debug</a:t>
            </a: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02355" y="148870"/>
            <a:ext cx="11233150" cy="654760"/>
          </a:xfrm>
        </p:spPr>
        <p:txBody>
          <a:bodyPr/>
          <a:lstStyle/>
          <a:p>
            <a:r>
              <a:rPr lang="en-US" dirty="0"/>
              <a:t>Arm Virtual Hardware (AVH)</a:t>
            </a:r>
          </a:p>
        </p:txBody>
      </p:sp>
      <p:sp>
        <p:nvSpPr>
          <p:cNvPr id="35" name="TextBox 34">
            <a:extLst>
              <a:ext uri="{FF2B5EF4-FFF2-40B4-BE49-F238E27FC236}">
                <a16:creationId xmlns:a16="http://schemas.microsoft.com/office/drawing/2014/main" id="{73CB7E30-3312-78A3-F303-13FD38422932}"/>
              </a:ext>
            </a:extLst>
          </p:cNvPr>
          <p:cNvSpPr txBox="1"/>
          <p:nvPr/>
        </p:nvSpPr>
        <p:spPr>
          <a:xfrm>
            <a:off x="3606909" y="2761989"/>
            <a:ext cx="5086240" cy="1018274"/>
          </a:xfrm>
          <a:prstGeom prst="rect">
            <a:avLst/>
          </a:prstGeom>
          <a:solidFill>
            <a:schemeClr val="tx2">
              <a:lumMod val="60000"/>
              <a:lumOff val="40000"/>
            </a:schemeClr>
          </a:solidFill>
          <a:ln>
            <a:solidFill>
              <a:schemeClr val="bg1">
                <a:lumMod val="50000"/>
              </a:schemeClr>
            </a:solidFill>
            <a:prstDash val="solid"/>
          </a:ln>
        </p:spPr>
        <p:txBody>
          <a:bodyPr wrap="square" lIns="72000" tIns="36000" rIns="72000" bIns="36000" rtlCol="0">
            <a:noAutofit/>
          </a:bodyPr>
          <a:lstStyle/>
          <a:p>
            <a:pPr defTabSz="456936" eaLnBrk="1" fontAlgn="auto" hangingPunct="1">
              <a:spcBef>
                <a:spcPts val="0"/>
              </a:spcBef>
              <a:spcAft>
                <a:spcPts val="0"/>
              </a:spcAft>
              <a:defRPr/>
            </a:pPr>
            <a:r>
              <a:rPr lang="en-US" sz="1400" dirty="0">
                <a:solidFill>
                  <a:schemeClr val="bg1"/>
                </a:solidFill>
              </a:rPr>
              <a:t>AVH FVP targets</a:t>
            </a:r>
          </a:p>
        </p:txBody>
      </p:sp>
      <p:sp>
        <p:nvSpPr>
          <p:cNvPr id="27" name="Rectangle 26">
            <a:extLst>
              <a:ext uri="{FF2B5EF4-FFF2-40B4-BE49-F238E27FC236}">
                <a16:creationId xmlns:a16="http://schemas.microsoft.com/office/drawing/2014/main" id="{319AAF5A-AFA6-833B-F3F8-07D8A4A3851F}"/>
              </a:ext>
            </a:extLst>
          </p:cNvPr>
          <p:cNvSpPr/>
          <p:nvPr/>
        </p:nvSpPr>
        <p:spPr>
          <a:xfrm>
            <a:off x="5469921" y="1680964"/>
            <a:ext cx="1363401" cy="669185"/>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DevOps</a:t>
            </a:r>
          </a:p>
          <a:p>
            <a:pPr algn="ctr" defTabSz="453340">
              <a:spcAft>
                <a:spcPts val="300"/>
              </a:spcAft>
            </a:pPr>
            <a:r>
              <a:rPr lang="en-US" sz="1200" dirty="0">
                <a:solidFill>
                  <a:schemeClr val="bg1"/>
                </a:solidFill>
              </a:rPr>
              <a:t>CI/CD</a:t>
            </a:r>
          </a:p>
        </p:txBody>
      </p:sp>
      <p:sp>
        <p:nvSpPr>
          <p:cNvPr id="28" name="Rectangle 27">
            <a:extLst>
              <a:ext uri="{FF2B5EF4-FFF2-40B4-BE49-F238E27FC236}">
                <a16:creationId xmlns:a16="http://schemas.microsoft.com/office/drawing/2014/main" id="{14DF4995-6315-6E61-857F-8E136B5AAD1A}"/>
              </a:ext>
            </a:extLst>
          </p:cNvPr>
          <p:cNvSpPr/>
          <p:nvPr/>
        </p:nvSpPr>
        <p:spPr>
          <a:xfrm>
            <a:off x="7054048" y="1692271"/>
            <a:ext cx="1363401" cy="650878"/>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MLOps</a:t>
            </a:r>
          </a:p>
          <a:p>
            <a:pPr algn="ctr" defTabSz="453340">
              <a:spcAft>
                <a:spcPts val="300"/>
              </a:spcAft>
            </a:pPr>
            <a:r>
              <a:rPr lang="en-US" sz="1200" dirty="0">
                <a:solidFill>
                  <a:schemeClr val="bg1"/>
                </a:solidFill>
              </a:rPr>
              <a:t>Model Testing</a:t>
            </a:r>
          </a:p>
        </p:txBody>
      </p:sp>
      <p:sp>
        <p:nvSpPr>
          <p:cNvPr id="30" name="Rectangle 29">
            <a:extLst>
              <a:ext uri="{FF2B5EF4-FFF2-40B4-BE49-F238E27FC236}">
                <a16:creationId xmlns:a16="http://schemas.microsoft.com/office/drawing/2014/main" id="{3BB94E26-0432-BC7C-F667-E99685A12DA2}"/>
              </a:ext>
            </a:extLst>
          </p:cNvPr>
          <p:cNvSpPr/>
          <p:nvPr/>
        </p:nvSpPr>
        <p:spPr>
          <a:xfrm>
            <a:off x="3606907" y="3989683"/>
            <a:ext cx="5086240" cy="42582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dirty="0">
                <a:solidFill>
                  <a:schemeClr val="bg1"/>
                </a:solidFill>
              </a:rPr>
              <a:t>Desktop | Cloud Service  | On-premise</a:t>
            </a:r>
          </a:p>
        </p:txBody>
      </p:sp>
      <p:sp>
        <p:nvSpPr>
          <p:cNvPr id="8" name="Rectangle 7">
            <a:extLst>
              <a:ext uri="{FF2B5EF4-FFF2-40B4-BE49-F238E27FC236}">
                <a16:creationId xmlns:a16="http://schemas.microsoft.com/office/drawing/2014/main" id="{F902E442-80C4-485D-A684-DBAE4FA2132D}"/>
              </a:ext>
            </a:extLst>
          </p:cNvPr>
          <p:cNvSpPr/>
          <p:nvPr/>
        </p:nvSpPr>
        <p:spPr>
          <a:xfrm>
            <a:off x="3907165" y="3067665"/>
            <a:ext cx="2052000" cy="5400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b="1" dirty="0">
                <a:solidFill>
                  <a:prstClr val="white"/>
                </a:solidFill>
              </a:rPr>
              <a:t>Corstone-3xx Subsystems</a:t>
            </a:r>
            <a:br>
              <a:rPr lang="en-US" sz="1400" b="1" dirty="0">
                <a:solidFill>
                  <a:prstClr val="white"/>
                </a:solidFill>
              </a:rPr>
            </a:br>
            <a:r>
              <a:rPr lang="en-US" sz="1200" dirty="0">
                <a:solidFill>
                  <a:prstClr val="white"/>
                </a:solidFill>
              </a:rPr>
              <a:t>CPU, NPU, ISP</a:t>
            </a:r>
          </a:p>
        </p:txBody>
      </p:sp>
      <p:sp>
        <p:nvSpPr>
          <p:cNvPr id="5" name="Rectangle 4">
            <a:extLst>
              <a:ext uri="{FF2B5EF4-FFF2-40B4-BE49-F238E27FC236}">
                <a16:creationId xmlns:a16="http://schemas.microsoft.com/office/drawing/2014/main" id="{261359FF-C62B-7DCB-F929-799DD94B7665}"/>
              </a:ext>
            </a:extLst>
          </p:cNvPr>
          <p:cNvSpPr/>
          <p:nvPr/>
        </p:nvSpPr>
        <p:spPr>
          <a:xfrm>
            <a:off x="6232837" y="3067665"/>
            <a:ext cx="2052000" cy="5400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b="1" dirty="0">
                <a:solidFill>
                  <a:prstClr val="white"/>
                </a:solidFill>
              </a:rPr>
              <a:t>Cortex-M CPUs</a:t>
            </a:r>
          </a:p>
          <a:p>
            <a:pPr algn="ctr" defTabSz="453340"/>
            <a:r>
              <a:rPr lang="en-US" sz="1200" dirty="0">
                <a:solidFill>
                  <a:prstClr val="white"/>
                </a:solidFill>
              </a:rPr>
              <a:t>From M0 to M85</a:t>
            </a:r>
          </a:p>
        </p:txBody>
      </p:sp>
      <p:sp>
        <p:nvSpPr>
          <p:cNvPr id="7" name="Arrow: Down 6">
            <a:extLst>
              <a:ext uri="{FF2B5EF4-FFF2-40B4-BE49-F238E27FC236}">
                <a16:creationId xmlns:a16="http://schemas.microsoft.com/office/drawing/2014/main" id="{AD4F4558-D990-626C-B087-5ADC01B487FD}"/>
              </a:ext>
            </a:extLst>
          </p:cNvPr>
          <p:cNvSpPr/>
          <p:nvPr/>
        </p:nvSpPr>
        <p:spPr>
          <a:xfrm>
            <a:off x="5947766" y="2552568"/>
            <a:ext cx="411241" cy="209421"/>
          </a:xfrm>
          <a:prstGeom prst="downArrow">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9095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2EFB4F8-C787-7803-58B4-742D31A91E7E}"/>
              </a:ext>
            </a:extLst>
          </p:cNvPr>
          <p:cNvSpPr/>
          <p:nvPr/>
        </p:nvSpPr>
        <p:spPr>
          <a:xfrm>
            <a:off x="806558" y="1479461"/>
            <a:ext cx="5086241" cy="1162008"/>
          </a:xfrm>
          <a:prstGeom prst="rect">
            <a:avLst/>
          </a:prstGeom>
          <a:solidFill>
            <a:srgbClr val="A1A4A3"/>
          </a:solidFill>
          <a:ln w="9525" cap="flat" cmpd="sng" algn="ctr">
            <a:solidFill>
              <a:schemeClr val="bg1">
                <a:lumMod val="50000"/>
              </a:schemeClr>
            </a:solid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endParaRPr lang="en-GB" sz="1600" kern="0" dirty="0">
              <a:solidFill>
                <a:srgbClr val="000000"/>
              </a:solidFill>
              <a:latin typeface="+mn-lt"/>
              <a:ea typeface="ＭＳ Ｐゴシック"/>
            </a:endParaRPr>
          </a:p>
        </p:txBody>
      </p:sp>
      <p:sp>
        <p:nvSpPr>
          <p:cNvPr id="14" name="Rectangle 13">
            <a:extLst>
              <a:ext uri="{FF2B5EF4-FFF2-40B4-BE49-F238E27FC236}">
                <a16:creationId xmlns:a16="http://schemas.microsoft.com/office/drawing/2014/main" id="{C3B0998E-D45F-8661-691D-F2855C912CBF}"/>
              </a:ext>
            </a:extLst>
          </p:cNvPr>
          <p:cNvSpPr/>
          <p:nvPr/>
        </p:nvSpPr>
        <p:spPr>
          <a:xfrm>
            <a:off x="1085444" y="1788171"/>
            <a:ext cx="1363402" cy="650878"/>
          </a:xfrm>
          <a:prstGeom prst="rect">
            <a:avLst/>
          </a:prstGeom>
          <a:solidFill>
            <a:schemeClr val="accent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Developer tools</a:t>
            </a:r>
          </a:p>
          <a:p>
            <a:pPr algn="ctr" defTabSz="453340">
              <a:spcAft>
                <a:spcPts val="300"/>
              </a:spcAft>
            </a:pPr>
            <a:r>
              <a:rPr lang="en-US" sz="1200" dirty="0">
                <a:solidFill>
                  <a:schemeClr val="bg1"/>
                </a:solidFill>
              </a:rPr>
              <a:t>IDE and Debug</a:t>
            </a: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02355" y="148870"/>
            <a:ext cx="11233150" cy="654760"/>
          </a:xfrm>
        </p:spPr>
        <p:txBody>
          <a:bodyPr/>
          <a:lstStyle/>
          <a:p>
            <a:r>
              <a:rPr lang="en-US" dirty="0"/>
              <a:t>AVH-FVPs: Arm Virtual Hardware (AVH) with Fast Models</a:t>
            </a:r>
          </a:p>
        </p:txBody>
      </p:sp>
      <p:sp>
        <p:nvSpPr>
          <p:cNvPr id="35" name="TextBox 34">
            <a:extLst>
              <a:ext uri="{FF2B5EF4-FFF2-40B4-BE49-F238E27FC236}">
                <a16:creationId xmlns:a16="http://schemas.microsoft.com/office/drawing/2014/main" id="{73CB7E30-3312-78A3-F303-13FD38422932}"/>
              </a:ext>
            </a:extLst>
          </p:cNvPr>
          <p:cNvSpPr txBox="1"/>
          <p:nvPr/>
        </p:nvSpPr>
        <p:spPr>
          <a:xfrm>
            <a:off x="806559" y="2850889"/>
            <a:ext cx="5086240" cy="1216106"/>
          </a:xfrm>
          <a:prstGeom prst="rect">
            <a:avLst/>
          </a:prstGeom>
          <a:solidFill>
            <a:schemeClr val="tx2">
              <a:lumMod val="60000"/>
              <a:lumOff val="40000"/>
            </a:schemeClr>
          </a:solidFill>
          <a:ln>
            <a:solidFill>
              <a:schemeClr val="bg1">
                <a:lumMod val="50000"/>
              </a:schemeClr>
            </a:solidFill>
            <a:prstDash val="solid"/>
          </a:ln>
        </p:spPr>
        <p:txBody>
          <a:bodyPr wrap="square" lIns="0" tIns="0" rIns="0" bIns="0" rtlCol="0">
            <a:noAutofit/>
          </a:bodyPr>
          <a:lstStyle/>
          <a:p>
            <a:pPr algn="ctr" defTabSz="456936" eaLnBrk="1" fontAlgn="auto" hangingPunct="1">
              <a:spcBef>
                <a:spcPts val="0"/>
              </a:spcBef>
              <a:spcAft>
                <a:spcPts val="0"/>
              </a:spcAft>
              <a:defRPr/>
            </a:pPr>
            <a:endParaRPr lang="en-GB" sz="1600" kern="0" dirty="0">
              <a:solidFill>
                <a:schemeClr val="accent2"/>
              </a:solidFill>
              <a:latin typeface="+mn-lt"/>
            </a:endParaRPr>
          </a:p>
        </p:txBody>
      </p:sp>
      <p:sp>
        <p:nvSpPr>
          <p:cNvPr id="39" name="TextBox 38">
            <a:extLst>
              <a:ext uri="{FF2B5EF4-FFF2-40B4-BE49-F238E27FC236}">
                <a16:creationId xmlns:a16="http://schemas.microsoft.com/office/drawing/2014/main" id="{75E4094D-570B-0FC0-3923-E1695090CD23}"/>
              </a:ext>
            </a:extLst>
          </p:cNvPr>
          <p:cNvSpPr txBox="1"/>
          <p:nvPr/>
        </p:nvSpPr>
        <p:spPr>
          <a:xfrm>
            <a:off x="691934" y="3801812"/>
            <a:ext cx="1363402" cy="276999"/>
          </a:xfrm>
          <a:prstGeom prst="rect">
            <a:avLst/>
          </a:prstGeom>
          <a:noFill/>
        </p:spPr>
        <p:txBody>
          <a:bodyPr wrap="square">
            <a:spAutoFit/>
          </a:bodyPr>
          <a:lstStyle/>
          <a:p>
            <a:pPr algn="ctr" defTabSz="453340"/>
            <a:r>
              <a:rPr lang="en-US" sz="1200" dirty="0">
                <a:solidFill>
                  <a:schemeClr val="bg1"/>
                </a:solidFill>
              </a:rPr>
              <a:t>AVH FVP models</a:t>
            </a:r>
          </a:p>
        </p:txBody>
      </p:sp>
      <p:sp>
        <p:nvSpPr>
          <p:cNvPr id="40" name="TextBox 39">
            <a:extLst>
              <a:ext uri="{FF2B5EF4-FFF2-40B4-BE49-F238E27FC236}">
                <a16:creationId xmlns:a16="http://schemas.microsoft.com/office/drawing/2014/main" id="{BCC291F0-0CC2-923E-CD03-1CCD4C446FD9}"/>
              </a:ext>
            </a:extLst>
          </p:cNvPr>
          <p:cNvSpPr txBox="1"/>
          <p:nvPr/>
        </p:nvSpPr>
        <p:spPr>
          <a:xfrm>
            <a:off x="632994" y="1479461"/>
            <a:ext cx="1972574" cy="276999"/>
          </a:xfrm>
          <a:prstGeom prst="rect">
            <a:avLst/>
          </a:prstGeom>
          <a:noFill/>
        </p:spPr>
        <p:txBody>
          <a:bodyPr wrap="square">
            <a:spAutoFit/>
          </a:bodyPr>
          <a:lstStyle/>
          <a:p>
            <a:pPr algn="ctr" defTabSz="453340"/>
            <a:r>
              <a:rPr lang="en-US" sz="1200" dirty="0">
                <a:solidFill>
                  <a:schemeClr val="bg1"/>
                </a:solidFill>
              </a:rPr>
              <a:t>AVH FVP infrastructure</a:t>
            </a:r>
          </a:p>
        </p:txBody>
      </p:sp>
      <p:sp>
        <p:nvSpPr>
          <p:cNvPr id="27" name="Rectangle 26">
            <a:extLst>
              <a:ext uri="{FF2B5EF4-FFF2-40B4-BE49-F238E27FC236}">
                <a16:creationId xmlns:a16="http://schemas.microsoft.com/office/drawing/2014/main" id="{319AAF5A-AFA6-833B-F3F8-07D8A4A3851F}"/>
              </a:ext>
            </a:extLst>
          </p:cNvPr>
          <p:cNvSpPr/>
          <p:nvPr/>
        </p:nvSpPr>
        <p:spPr>
          <a:xfrm>
            <a:off x="2669571" y="1769864"/>
            <a:ext cx="1363401" cy="669185"/>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DevOps</a:t>
            </a:r>
          </a:p>
          <a:p>
            <a:pPr algn="ctr" defTabSz="453340">
              <a:spcAft>
                <a:spcPts val="300"/>
              </a:spcAft>
            </a:pPr>
            <a:r>
              <a:rPr lang="en-US" sz="1200" dirty="0">
                <a:solidFill>
                  <a:schemeClr val="bg1"/>
                </a:solidFill>
              </a:rPr>
              <a:t>CI/CD</a:t>
            </a:r>
          </a:p>
        </p:txBody>
      </p:sp>
      <p:sp>
        <p:nvSpPr>
          <p:cNvPr id="28" name="Rectangle 27">
            <a:extLst>
              <a:ext uri="{FF2B5EF4-FFF2-40B4-BE49-F238E27FC236}">
                <a16:creationId xmlns:a16="http://schemas.microsoft.com/office/drawing/2014/main" id="{14DF4995-6315-6E61-857F-8E136B5AAD1A}"/>
              </a:ext>
            </a:extLst>
          </p:cNvPr>
          <p:cNvSpPr/>
          <p:nvPr/>
        </p:nvSpPr>
        <p:spPr>
          <a:xfrm>
            <a:off x="4253698" y="1781171"/>
            <a:ext cx="1363401" cy="650878"/>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MLOps</a:t>
            </a:r>
          </a:p>
          <a:p>
            <a:pPr algn="ctr" defTabSz="453340">
              <a:spcAft>
                <a:spcPts val="300"/>
              </a:spcAft>
            </a:pPr>
            <a:r>
              <a:rPr lang="en-US" sz="1200" dirty="0">
                <a:solidFill>
                  <a:schemeClr val="bg1"/>
                </a:solidFill>
              </a:rPr>
              <a:t>Model Testing</a:t>
            </a:r>
          </a:p>
        </p:txBody>
      </p:sp>
      <p:sp>
        <p:nvSpPr>
          <p:cNvPr id="30" name="Rectangle 29">
            <a:extLst>
              <a:ext uri="{FF2B5EF4-FFF2-40B4-BE49-F238E27FC236}">
                <a16:creationId xmlns:a16="http://schemas.microsoft.com/office/drawing/2014/main" id="{3BB94E26-0432-BC7C-F667-E99685A12DA2}"/>
              </a:ext>
            </a:extLst>
          </p:cNvPr>
          <p:cNvSpPr/>
          <p:nvPr/>
        </p:nvSpPr>
        <p:spPr>
          <a:xfrm>
            <a:off x="806558" y="4211661"/>
            <a:ext cx="5086240" cy="42582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dirty="0">
                <a:solidFill>
                  <a:schemeClr val="bg1"/>
                </a:solidFill>
              </a:rPr>
              <a:t>Desktop | Cloud Service  | On-premise</a:t>
            </a:r>
          </a:p>
        </p:txBody>
      </p:sp>
      <p:sp>
        <p:nvSpPr>
          <p:cNvPr id="8" name="Rectangle 7">
            <a:extLst>
              <a:ext uri="{FF2B5EF4-FFF2-40B4-BE49-F238E27FC236}">
                <a16:creationId xmlns:a16="http://schemas.microsoft.com/office/drawing/2014/main" id="{F902E442-80C4-485D-A684-DBAE4FA2132D}"/>
              </a:ext>
            </a:extLst>
          </p:cNvPr>
          <p:cNvSpPr/>
          <p:nvPr/>
        </p:nvSpPr>
        <p:spPr>
          <a:xfrm>
            <a:off x="1817958" y="2971702"/>
            <a:ext cx="1363402" cy="823944"/>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b="1" dirty="0">
                <a:solidFill>
                  <a:prstClr val="white"/>
                </a:solidFill>
              </a:rPr>
              <a:t>Corstone-3xx </a:t>
            </a:r>
          </a:p>
          <a:p>
            <a:pPr algn="ctr" defTabSz="453340"/>
            <a:r>
              <a:rPr lang="en-US" sz="1400" b="1" dirty="0">
                <a:solidFill>
                  <a:prstClr val="white"/>
                </a:solidFill>
              </a:rPr>
              <a:t>Subsystems</a:t>
            </a:r>
            <a:br>
              <a:rPr lang="en-US" sz="1400" b="1" dirty="0">
                <a:solidFill>
                  <a:prstClr val="white"/>
                </a:solidFill>
              </a:rPr>
            </a:br>
            <a:r>
              <a:rPr lang="en-US" sz="1200" dirty="0">
                <a:solidFill>
                  <a:prstClr val="white"/>
                </a:solidFill>
              </a:rPr>
              <a:t>CPU, NPU, ISP</a:t>
            </a:r>
          </a:p>
        </p:txBody>
      </p:sp>
      <p:sp>
        <p:nvSpPr>
          <p:cNvPr id="5" name="Rectangle 4">
            <a:extLst>
              <a:ext uri="{FF2B5EF4-FFF2-40B4-BE49-F238E27FC236}">
                <a16:creationId xmlns:a16="http://schemas.microsoft.com/office/drawing/2014/main" id="{261359FF-C62B-7DCB-F929-799DD94B7665}"/>
              </a:ext>
            </a:extLst>
          </p:cNvPr>
          <p:cNvSpPr/>
          <p:nvPr/>
        </p:nvSpPr>
        <p:spPr>
          <a:xfrm>
            <a:off x="3485931" y="2971702"/>
            <a:ext cx="1363402" cy="823944"/>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b="1" dirty="0">
                <a:solidFill>
                  <a:prstClr val="white"/>
                </a:solidFill>
              </a:rPr>
              <a:t>Cortex-M CPUs</a:t>
            </a:r>
          </a:p>
          <a:p>
            <a:pPr algn="ctr" defTabSz="453340"/>
            <a:br>
              <a:rPr lang="en-US" sz="1200" dirty="0">
                <a:solidFill>
                  <a:prstClr val="white"/>
                </a:solidFill>
              </a:rPr>
            </a:br>
            <a:r>
              <a:rPr lang="en-US" sz="1200" dirty="0">
                <a:solidFill>
                  <a:prstClr val="white"/>
                </a:solidFill>
              </a:rPr>
              <a:t>From M0 to M85</a:t>
            </a:r>
          </a:p>
        </p:txBody>
      </p:sp>
      <p:sp>
        <p:nvSpPr>
          <p:cNvPr id="7" name="Arrow: Down 6">
            <a:extLst>
              <a:ext uri="{FF2B5EF4-FFF2-40B4-BE49-F238E27FC236}">
                <a16:creationId xmlns:a16="http://schemas.microsoft.com/office/drawing/2014/main" id="{AD4F4558-D990-626C-B087-5ADC01B487FD}"/>
              </a:ext>
            </a:extLst>
          </p:cNvPr>
          <p:cNvSpPr/>
          <p:nvPr/>
        </p:nvSpPr>
        <p:spPr>
          <a:xfrm>
            <a:off x="3147416" y="2641468"/>
            <a:ext cx="411241" cy="290403"/>
          </a:xfrm>
          <a:prstGeom prst="downArrow">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F56A2080-E0B6-E4D0-E792-916D13BCD6EA}"/>
              </a:ext>
            </a:extLst>
          </p:cNvPr>
          <p:cNvSpPr>
            <a:spLocks noGrp="1"/>
          </p:cNvSpPr>
          <p:nvPr>
            <p:ph idx="1"/>
          </p:nvPr>
        </p:nvSpPr>
        <p:spPr>
          <a:xfrm>
            <a:off x="6197370" y="1120311"/>
            <a:ext cx="5708880" cy="4924889"/>
          </a:xfrm>
        </p:spPr>
        <p:txBody>
          <a:bodyPr/>
          <a:lstStyle/>
          <a:p>
            <a:r>
              <a:rPr lang="en-GB" sz="1600" dirty="0">
                <a:solidFill>
                  <a:schemeClr val="tx1">
                    <a:lumMod val="65000"/>
                    <a:lumOff val="35000"/>
                  </a:schemeClr>
                </a:solidFill>
              </a:rPr>
              <a:t>Precise </a:t>
            </a:r>
            <a:r>
              <a:rPr lang="en-GB" sz="1600" b="1" dirty="0">
                <a:solidFill>
                  <a:schemeClr val="tx1">
                    <a:lumMod val="65000"/>
                    <a:lumOff val="35000"/>
                  </a:schemeClr>
                </a:solidFill>
              </a:rPr>
              <a:t>simulation models</a:t>
            </a:r>
            <a:r>
              <a:rPr lang="en-GB" sz="1600" dirty="0">
                <a:solidFill>
                  <a:schemeClr val="tx1">
                    <a:lumMod val="65000"/>
                    <a:lumOff val="35000"/>
                  </a:schemeClr>
                </a:solidFill>
              </a:rPr>
              <a:t> of Cortex-M device sub-systems designed for complex software verification and testing</a:t>
            </a:r>
          </a:p>
          <a:p>
            <a:endParaRPr lang="en-GB" sz="1600" dirty="0">
              <a:solidFill>
                <a:schemeClr val="tx1">
                  <a:lumMod val="65000"/>
                  <a:lumOff val="35000"/>
                </a:schemeClr>
              </a:solidFill>
            </a:endParaRPr>
          </a:p>
          <a:p>
            <a:r>
              <a:rPr lang="en-GB" sz="1600" dirty="0">
                <a:solidFill>
                  <a:schemeClr val="tx1">
                    <a:lumMod val="65000"/>
                    <a:lumOff val="35000"/>
                  </a:schemeClr>
                </a:solidFill>
              </a:rPr>
              <a:t>Virtual Streaming Interface (VSI) for audio/video/sensor data</a:t>
            </a:r>
          </a:p>
          <a:p>
            <a:endParaRPr lang="en-GB" sz="1600" dirty="0">
              <a:solidFill>
                <a:schemeClr val="tx1">
                  <a:lumMod val="65000"/>
                  <a:lumOff val="35000"/>
                </a:schemeClr>
              </a:solidFill>
            </a:endParaRPr>
          </a:p>
          <a:p>
            <a:r>
              <a:rPr lang="en-GB" sz="1600" dirty="0">
                <a:solidFill>
                  <a:schemeClr val="tx1">
                    <a:lumMod val="65000"/>
                    <a:lumOff val="35000"/>
                  </a:schemeClr>
                </a:solidFill>
              </a:rPr>
              <a:t>Runs on desktop, in cloud, and on-prem</a:t>
            </a:r>
          </a:p>
          <a:p>
            <a:endParaRPr lang="en-GB" sz="1600" dirty="0">
              <a:solidFill>
                <a:schemeClr val="tx1">
                  <a:lumMod val="65000"/>
                  <a:lumOff val="35000"/>
                </a:schemeClr>
              </a:solidFill>
            </a:endParaRPr>
          </a:p>
          <a:p>
            <a:r>
              <a:rPr lang="en-GB" sz="1600" dirty="0">
                <a:solidFill>
                  <a:schemeClr val="tx1">
                    <a:lumMod val="65000"/>
                    <a:lumOff val="35000"/>
                  </a:schemeClr>
                </a:solidFill>
              </a:rPr>
              <a:t>Dedicated GitHub Actions for CI/CD</a:t>
            </a:r>
          </a:p>
          <a:p>
            <a:endParaRPr lang="en-GB" sz="1600" dirty="0">
              <a:solidFill>
                <a:schemeClr val="tx1">
                  <a:lumMod val="65000"/>
                  <a:lumOff val="35000"/>
                </a:schemeClr>
              </a:solidFill>
            </a:endParaRPr>
          </a:p>
          <a:p>
            <a:r>
              <a:rPr lang="en-GB" sz="1600" dirty="0">
                <a:solidFill>
                  <a:schemeClr val="tx1">
                    <a:lumMod val="65000"/>
                    <a:lumOff val="35000"/>
                  </a:schemeClr>
                </a:solidFill>
              </a:rPr>
              <a:t>Docker container for non-GitHub environments</a:t>
            </a:r>
          </a:p>
          <a:p>
            <a:endParaRPr lang="en-GB" sz="1600" dirty="0">
              <a:solidFill>
                <a:schemeClr val="tx1">
                  <a:lumMod val="65000"/>
                  <a:lumOff val="35000"/>
                </a:schemeClr>
              </a:solidFill>
            </a:endParaRPr>
          </a:p>
          <a:p>
            <a:r>
              <a:rPr lang="en-GB" sz="1600" dirty="0">
                <a:solidFill>
                  <a:schemeClr val="tx1">
                    <a:lumMod val="65000"/>
                    <a:lumOff val="35000"/>
                  </a:schemeClr>
                </a:solidFill>
              </a:rPr>
              <a:t>Native support in Keil Studio for </a:t>
            </a:r>
            <a:r>
              <a:rPr lang="en-GB" sz="1600" dirty="0" err="1">
                <a:solidFill>
                  <a:schemeClr val="tx1">
                    <a:lumMod val="65000"/>
                    <a:lumOff val="35000"/>
                  </a:schemeClr>
                </a:solidFill>
              </a:rPr>
              <a:t>VsCode</a:t>
            </a:r>
            <a:endParaRPr lang="en-GB" sz="1600" dirty="0">
              <a:solidFill>
                <a:schemeClr val="tx1">
                  <a:lumMod val="65000"/>
                  <a:lumOff val="35000"/>
                </a:schemeClr>
              </a:solidFill>
            </a:endParaRPr>
          </a:p>
          <a:p>
            <a:endParaRPr lang="en-GB" sz="1600" dirty="0">
              <a:solidFill>
                <a:schemeClr val="tx1">
                  <a:lumMod val="65000"/>
                  <a:lumOff val="35000"/>
                </a:schemeClr>
              </a:solidFill>
            </a:endParaRPr>
          </a:p>
          <a:p>
            <a:r>
              <a:rPr lang="en-GB" sz="1600" dirty="0">
                <a:solidFill>
                  <a:schemeClr val="tx1">
                    <a:lumMod val="65000"/>
                    <a:lumOff val="35000"/>
                  </a:schemeClr>
                </a:solidFill>
              </a:rPr>
              <a:t>Evaluation and commercial licenses</a:t>
            </a:r>
          </a:p>
          <a:p>
            <a:pPr marL="0" indent="0">
              <a:buNone/>
            </a:pPr>
            <a:endParaRPr lang="en-GB" sz="1800" dirty="0">
              <a:solidFill>
                <a:schemeClr val="tx1">
                  <a:lumMod val="65000"/>
                  <a:lumOff val="35000"/>
                </a:schemeClr>
              </a:solidFill>
            </a:endParaRPr>
          </a:p>
          <a:p>
            <a:endParaRPr lang="en-GB" sz="1800" dirty="0">
              <a:solidFill>
                <a:srgbClr val="000000"/>
              </a:solidFill>
            </a:endParaRPr>
          </a:p>
          <a:p>
            <a:endParaRPr lang="en-GB" sz="1800" dirty="0">
              <a:solidFill>
                <a:srgbClr val="000000"/>
              </a:solidFill>
            </a:endParaRPr>
          </a:p>
        </p:txBody>
      </p:sp>
    </p:spTree>
    <p:extLst>
      <p:ext uri="{BB962C8B-B14F-4D97-AF65-F5344CB8AC3E}">
        <p14:creationId xmlns:p14="http://schemas.microsoft.com/office/powerpoint/2010/main" val="264002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3CB7E30-3312-78A3-F303-13FD38422932}"/>
              </a:ext>
            </a:extLst>
          </p:cNvPr>
          <p:cNvSpPr txBox="1"/>
          <p:nvPr/>
        </p:nvSpPr>
        <p:spPr>
          <a:xfrm>
            <a:off x="3071353" y="4733704"/>
            <a:ext cx="7222343" cy="1525131"/>
          </a:xfrm>
          <a:prstGeom prst="rect">
            <a:avLst/>
          </a:prstGeom>
          <a:solidFill>
            <a:schemeClr val="tx2">
              <a:lumMod val="60000"/>
              <a:lumOff val="40000"/>
            </a:schemeClr>
          </a:solidFill>
          <a:ln>
            <a:solidFill>
              <a:schemeClr val="bg1">
                <a:lumMod val="50000"/>
              </a:schemeClr>
            </a:solidFill>
            <a:prstDash val="solid"/>
          </a:ln>
        </p:spPr>
        <p:txBody>
          <a:bodyPr wrap="square" lIns="0" tIns="0" rIns="0" bIns="0" rtlCol="0">
            <a:noAutofit/>
          </a:bodyPr>
          <a:lstStyle/>
          <a:p>
            <a:pPr algn="ctr" defTabSz="456936" eaLnBrk="1" fontAlgn="auto" hangingPunct="1">
              <a:spcBef>
                <a:spcPts val="0"/>
              </a:spcBef>
              <a:spcAft>
                <a:spcPts val="0"/>
              </a:spcAft>
              <a:defRPr/>
            </a:pPr>
            <a:endParaRPr lang="en-GB" sz="1600" kern="0" dirty="0">
              <a:solidFill>
                <a:schemeClr val="accent2"/>
              </a:solidFill>
              <a:latin typeface="+mn-lt"/>
            </a:endParaRPr>
          </a:p>
        </p:txBody>
      </p:sp>
      <p:sp>
        <p:nvSpPr>
          <p:cNvPr id="38" name="Rectangle 37">
            <a:extLst>
              <a:ext uri="{FF2B5EF4-FFF2-40B4-BE49-F238E27FC236}">
                <a16:creationId xmlns:a16="http://schemas.microsoft.com/office/drawing/2014/main" id="{74488B49-DD9E-7FA3-F804-2939E4D6DB14}"/>
              </a:ext>
            </a:extLst>
          </p:cNvPr>
          <p:cNvSpPr/>
          <p:nvPr/>
        </p:nvSpPr>
        <p:spPr>
          <a:xfrm>
            <a:off x="3071354" y="3184483"/>
            <a:ext cx="7214226" cy="1411179"/>
          </a:xfrm>
          <a:prstGeom prst="rect">
            <a:avLst/>
          </a:prstGeom>
          <a:solidFill>
            <a:srgbClr val="99B6BF"/>
          </a:solidFill>
          <a:ln w="9525" cap="flat" cmpd="sng" algn="ctr">
            <a:solidFill>
              <a:schemeClr val="bg1">
                <a:lumMod val="50000"/>
              </a:schemeClr>
            </a:solid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endParaRPr lang="en-GB" sz="1400" kern="0" dirty="0">
              <a:solidFill>
                <a:srgbClr val="000000"/>
              </a:solidFill>
              <a:latin typeface="+mn-lt"/>
              <a:ea typeface="ＭＳ Ｐゴシック"/>
            </a:endParaRPr>
          </a:p>
        </p:txBody>
      </p:sp>
      <p:sp>
        <p:nvSpPr>
          <p:cNvPr id="36" name="Rectangle 35">
            <a:extLst>
              <a:ext uri="{FF2B5EF4-FFF2-40B4-BE49-F238E27FC236}">
                <a16:creationId xmlns:a16="http://schemas.microsoft.com/office/drawing/2014/main" id="{62EFB4F8-C787-7803-58B4-742D31A91E7E}"/>
              </a:ext>
            </a:extLst>
          </p:cNvPr>
          <p:cNvSpPr/>
          <p:nvPr/>
        </p:nvSpPr>
        <p:spPr>
          <a:xfrm>
            <a:off x="3071353" y="1556619"/>
            <a:ext cx="7214226" cy="1513912"/>
          </a:xfrm>
          <a:prstGeom prst="rect">
            <a:avLst/>
          </a:prstGeom>
          <a:solidFill>
            <a:srgbClr val="A1A4A3"/>
          </a:solidFill>
          <a:ln w="9525" cap="flat" cmpd="sng" algn="ctr">
            <a:solidFill>
              <a:schemeClr val="bg1">
                <a:lumMod val="50000"/>
              </a:schemeClr>
            </a:solid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endParaRPr lang="en-GB" sz="1600" kern="0" dirty="0">
              <a:solidFill>
                <a:srgbClr val="000000"/>
              </a:solidFill>
              <a:latin typeface="+mn-lt"/>
              <a:ea typeface="ＭＳ Ｐゴシック"/>
            </a:endParaRPr>
          </a:p>
        </p:txBody>
      </p:sp>
      <p:sp>
        <p:nvSpPr>
          <p:cNvPr id="14" name="Rectangle 13">
            <a:extLst>
              <a:ext uri="{FF2B5EF4-FFF2-40B4-BE49-F238E27FC236}">
                <a16:creationId xmlns:a16="http://schemas.microsoft.com/office/drawing/2014/main" id="{C3B0998E-D45F-8661-691D-F2855C912CBF}"/>
              </a:ext>
            </a:extLst>
          </p:cNvPr>
          <p:cNvSpPr/>
          <p:nvPr/>
        </p:nvSpPr>
        <p:spPr>
          <a:xfrm>
            <a:off x="4077529" y="1692272"/>
            <a:ext cx="1363402" cy="1251606"/>
          </a:xfrm>
          <a:prstGeom prst="rect">
            <a:avLst/>
          </a:prstGeom>
          <a:solidFill>
            <a:schemeClr val="accent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Developer tools</a:t>
            </a:r>
          </a:p>
          <a:p>
            <a:pPr marL="91440" defTabSz="453340">
              <a:spcBef>
                <a:spcPts val="0"/>
              </a:spcBef>
            </a:pPr>
            <a:r>
              <a:rPr lang="en-US" sz="1100" dirty="0">
                <a:solidFill>
                  <a:schemeClr val="bg1"/>
                </a:solidFill>
              </a:rPr>
              <a:t>VsCode</a:t>
            </a:r>
          </a:p>
          <a:p>
            <a:pPr marL="91440" defTabSz="453340"/>
            <a:r>
              <a:rPr lang="en-US" sz="1100" dirty="0">
                <a:solidFill>
                  <a:schemeClr val="bg1"/>
                </a:solidFill>
              </a:rPr>
              <a:t>Keil MDK 6</a:t>
            </a:r>
          </a:p>
          <a:p>
            <a:pPr marL="91440" defTabSz="453340"/>
            <a:r>
              <a:rPr lang="en-US" sz="1100" dirty="0">
                <a:solidFill>
                  <a:schemeClr val="bg1"/>
                </a:solidFill>
              </a:rPr>
              <a:t>IAR</a:t>
            </a:r>
          </a:p>
          <a:p>
            <a:pPr marL="91440" defTabSz="453340"/>
            <a:r>
              <a:rPr lang="en-US" sz="1100" dirty="0">
                <a:solidFill>
                  <a:schemeClr val="bg1"/>
                </a:solidFill>
              </a:rPr>
              <a:t>Command-line</a:t>
            </a:r>
          </a:p>
          <a:p>
            <a:pPr marL="91440" defTabSz="453340"/>
            <a:r>
              <a:rPr lang="en-US" sz="1100" dirty="0">
                <a:solidFill>
                  <a:schemeClr val="bg1"/>
                </a:solidFill>
              </a:rPr>
              <a:t>…</a:t>
            </a: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216835" y="87209"/>
            <a:ext cx="11233150" cy="654760"/>
          </a:xfrm>
        </p:spPr>
        <p:txBody>
          <a:bodyPr/>
          <a:lstStyle/>
          <a:p>
            <a:r>
              <a:rPr lang="en-US" dirty="0"/>
              <a:t>Arm Virtual Hardware (AVH)</a:t>
            </a:r>
          </a:p>
        </p:txBody>
      </p:sp>
      <p:sp>
        <p:nvSpPr>
          <p:cNvPr id="8" name="Rectangle 7">
            <a:extLst>
              <a:ext uri="{FF2B5EF4-FFF2-40B4-BE49-F238E27FC236}">
                <a16:creationId xmlns:a16="http://schemas.microsoft.com/office/drawing/2014/main" id="{F902E442-80C4-485D-A684-DBAE4FA2132D}"/>
              </a:ext>
            </a:extLst>
          </p:cNvPr>
          <p:cNvSpPr/>
          <p:nvPr/>
        </p:nvSpPr>
        <p:spPr>
          <a:xfrm>
            <a:off x="6662863" y="4990742"/>
            <a:ext cx="2321800" cy="104680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prstClr val="white"/>
                </a:solidFill>
              </a:rPr>
              <a:t> AVH FVP models</a:t>
            </a:r>
          </a:p>
          <a:p>
            <a:pPr marL="91440" defTabSz="453340"/>
            <a:r>
              <a:rPr lang="en-US" sz="1100" dirty="0">
                <a:solidFill>
                  <a:prstClr val="white"/>
                </a:solidFill>
              </a:rPr>
              <a:t>  Cortex-M</a:t>
            </a:r>
          </a:p>
          <a:p>
            <a:pPr marL="91440" defTabSz="453340"/>
            <a:r>
              <a:rPr lang="en-US" sz="1100" dirty="0">
                <a:solidFill>
                  <a:prstClr val="white"/>
                </a:solidFill>
              </a:rPr>
              <a:t>  Corstone-300</a:t>
            </a:r>
          </a:p>
          <a:p>
            <a:pPr marL="91440" defTabSz="453340"/>
            <a:r>
              <a:rPr lang="en-US" sz="1100" dirty="0">
                <a:solidFill>
                  <a:prstClr val="white"/>
                </a:solidFill>
              </a:rPr>
              <a:t>  Corstone-310</a:t>
            </a:r>
          </a:p>
          <a:p>
            <a:pPr marL="91440" defTabSz="453340"/>
            <a:r>
              <a:rPr lang="en-US" sz="1100" dirty="0">
                <a:solidFill>
                  <a:prstClr val="white"/>
                </a:solidFill>
              </a:rPr>
              <a:t>   …</a:t>
            </a:r>
          </a:p>
        </p:txBody>
      </p:sp>
      <p:sp>
        <p:nvSpPr>
          <p:cNvPr id="9" name="Rectangle 8">
            <a:extLst>
              <a:ext uri="{FF2B5EF4-FFF2-40B4-BE49-F238E27FC236}">
                <a16:creationId xmlns:a16="http://schemas.microsoft.com/office/drawing/2014/main" id="{E6BE769A-E12A-4E20-91D0-A0D592592F4A}"/>
              </a:ext>
            </a:extLst>
          </p:cNvPr>
          <p:cNvSpPr/>
          <p:nvPr/>
        </p:nvSpPr>
        <p:spPr>
          <a:xfrm>
            <a:off x="4094341" y="5000608"/>
            <a:ext cx="2099541" cy="1036937"/>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prstClr val="white"/>
                </a:solidFill>
              </a:rPr>
              <a:t> AVH Corellium models</a:t>
            </a:r>
          </a:p>
          <a:p>
            <a:pPr marL="102870" defTabSz="453340"/>
            <a:r>
              <a:rPr lang="en-US" sz="1100" dirty="0">
                <a:solidFill>
                  <a:prstClr val="white"/>
                </a:solidFill>
              </a:rPr>
              <a:t>  Raspberry Pi</a:t>
            </a:r>
          </a:p>
          <a:p>
            <a:pPr marL="102870" defTabSz="453340"/>
            <a:r>
              <a:rPr lang="en-US" sz="1100" dirty="0">
                <a:solidFill>
                  <a:prstClr val="white"/>
                </a:solidFill>
              </a:rPr>
              <a:t>  NXP i.MX</a:t>
            </a:r>
          </a:p>
          <a:p>
            <a:pPr marL="102870" defTabSz="453340"/>
            <a:r>
              <a:rPr lang="en-US" sz="1100" dirty="0">
                <a:solidFill>
                  <a:prstClr val="white"/>
                </a:solidFill>
              </a:rPr>
              <a:t>  Corstone-1000</a:t>
            </a:r>
          </a:p>
          <a:p>
            <a:pPr marL="91440" defTabSz="453340"/>
            <a:r>
              <a:rPr lang="en-US" sz="1100" dirty="0">
                <a:solidFill>
                  <a:prstClr val="white"/>
                </a:solidFill>
              </a:rPr>
              <a:t>   …</a:t>
            </a:r>
          </a:p>
        </p:txBody>
      </p:sp>
      <p:sp>
        <p:nvSpPr>
          <p:cNvPr id="39" name="TextBox 38">
            <a:extLst>
              <a:ext uri="{FF2B5EF4-FFF2-40B4-BE49-F238E27FC236}">
                <a16:creationId xmlns:a16="http://schemas.microsoft.com/office/drawing/2014/main" id="{75E4094D-570B-0FC0-3923-E1695090CD23}"/>
              </a:ext>
            </a:extLst>
          </p:cNvPr>
          <p:cNvSpPr txBox="1"/>
          <p:nvPr/>
        </p:nvSpPr>
        <p:spPr>
          <a:xfrm>
            <a:off x="3095074" y="5239910"/>
            <a:ext cx="880203" cy="523220"/>
          </a:xfrm>
          <a:prstGeom prst="rect">
            <a:avLst/>
          </a:prstGeom>
          <a:noFill/>
        </p:spPr>
        <p:txBody>
          <a:bodyPr wrap="square">
            <a:spAutoFit/>
          </a:bodyPr>
          <a:lstStyle/>
          <a:p>
            <a:pPr algn="ctr" defTabSz="453340"/>
            <a:r>
              <a:rPr lang="en-US" sz="1400" dirty="0">
                <a:solidFill>
                  <a:schemeClr val="bg1"/>
                </a:solidFill>
              </a:rPr>
              <a:t>AVH models</a:t>
            </a:r>
          </a:p>
        </p:txBody>
      </p:sp>
      <p:sp>
        <p:nvSpPr>
          <p:cNvPr id="40" name="TextBox 39">
            <a:extLst>
              <a:ext uri="{FF2B5EF4-FFF2-40B4-BE49-F238E27FC236}">
                <a16:creationId xmlns:a16="http://schemas.microsoft.com/office/drawing/2014/main" id="{BCC291F0-0CC2-923E-CD03-1CCD4C446FD9}"/>
              </a:ext>
            </a:extLst>
          </p:cNvPr>
          <p:cNvSpPr txBox="1"/>
          <p:nvPr/>
        </p:nvSpPr>
        <p:spPr>
          <a:xfrm>
            <a:off x="2985522" y="2061265"/>
            <a:ext cx="1108819" cy="523220"/>
          </a:xfrm>
          <a:prstGeom prst="rect">
            <a:avLst/>
          </a:prstGeom>
          <a:noFill/>
        </p:spPr>
        <p:txBody>
          <a:bodyPr wrap="square">
            <a:spAutoFit/>
          </a:bodyPr>
          <a:lstStyle/>
          <a:p>
            <a:pPr algn="ctr" defTabSz="453340"/>
            <a:r>
              <a:rPr lang="en-US" sz="1400" dirty="0">
                <a:solidFill>
                  <a:schemeClr val="bg1"/>
                </a:solidFill>
              </a:rPr>
              <a:t>AVH ecosystem</a:t>
            </a:r>
          </a:p>
        </p:txBody>
      </p:sp>
      <p:sp>
        <p:nvSpPr>
          <p:cNvPr id="43" name="Cloud 42">
            <a:extLst>
              <a:ext uri="{FF2B5EF4-FFF2-40B4-BE49-F238E27FC236}">
                <a16:creationId xmlns:a16="http://schemas.microsoft.com/office/drawing/2014/main" id="{578AA3FC-EF67-D06F-A6A1-057CCF8EBE28}"/>
              </a:ext>
            </a:extLst>
          </p:cNvPr>
          <p:cNvSpPr/>
          <p:nvPr/>
        </p:nvSpPr>
        <p:spPr>
          <a:xfrm>
            <a:off x="4960505" y="3559718"/>
            <a:ext cx="2300539" cy="692712"/>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3340"/>
            <a:endParaRPr lang="en-US" sz="1200" dirty="0">
              <a:solidFill>
                <a:prstClr val="white"/>
              </a:solidFill>
            </a:endParaRPr>
          </a:p>
          <a:p>
            <a:pPr defTabSz="453340"/>
            <a:endParaRPr lang="en-US" sz="1200" dirty="0">
              <a:solidFill>
                <a:prstClr val="white"/>
              </a:solidFill>
            </a:endParaRPr>
          </a:p>
          <a:p>
            <a:pPr defTabSz="453340"/>
            <a:endParaRPr lang="en-US" sz="1200" dirty="0">
              <a:solidFill>
                <a:prstClr val="white"/>
              </a:solidFill>
            </a:endParaRPr>
          </a:p>
          <a:p>
            <a:pPr algn="ctr"/>
            <a:endParaRPr lang="en-GB" sz="1400" dirty="0"/>
          </a:p>
        </p:txBody>
      </p:sp>
      <p:sp>
        <p:nvSpPr>
          <p:cNvPr id="48" name="TextBox 47">
            <a:extLst>
              <a:ext uri="{FF2B5EF4-FFF2-40B4-BE49-F238E27FC236}">
                <a16:creationId xmlns:a16="http://schemas.microsoft.com/office/drawing/2014/main" id="{B0A50E60-5C92-0A20-D38C-A3E70EA8CE68}"/>
              </a:ext>
            </a:extLst>
          </p:cNvPr>
          <p:cNvSpPr txBox="1"/>
          <p:nvPr/>
        </p:nvSpPr>
        <p:spPr>
          <a:xfrm>
            <a:off x="4729465" y="3170497"/>
            <a:ext cx="1327426" cy="430887"/>
          </a:xfrm>
          <a:prstGeom prst="rect">
            <a:avLst/>
          </a:prstGeom>
          <a:noFill/>
        </p:spPr>
        <p:txBody>
          <a:bodyPr wrap="square">
            <a:spAutoFit/>
          </a:bodyPr>
          <a:lstStyle/>
          <a:p>
            <a:pPr defTabSz="453340"/>
            <a:r>
              <a:rPr lang="en-US" sz="1100" dirty="0">
                <a:solidFill>
                  <a:schemeClr val="tx1">
                    <a:lumMod val="75000"/>
                    <a:lumOff val="25000"/>
                  </a:schemeClr>
                </a:solidFill>
              </a:rPr>
              <a:t>Integrations via</a:t>
            </a:r>
            <a:br>
              <a:rPr lang="en-US" sz="1100" dirty="0">
                <a:solidFill>
                  <a:schemeClr val="tx1">
                    <a:lumMod val="75000"/>
                    <a:lumOff val="25000"/>
                  </a:schemeClr>
                </a:solidFill>
              </a:rPr>
            </a:br>
            <a:r>
              <a:rPr lang="en-US" sz="1100" dirty="0">
                <a:solidFill>
                  <a:schemeClr val="tx1">
                    <a:lumMod val="75000"/>
                    <a:lumOff val="25000"/>
                  </a:schemeClr>
                </a:solidFill>
              </a:rPr>
              <a:t>AVH REST API / SSH</a:t>
            </a:r>
          </a:p>
        </p:txBody>
      </p:sp>
      <p:sp>
        <p:nvSpPr>
          <p:cNvPr id="49" name="Rectangle 48">
            <a:extLst>
              <a:ext uri="{FF2B5EF4-FFF2-40B4-BE49-F238E27FC236}">
                <a16:creationId xmlns:a16="http://schemas.microsoft.com/office/drawing/2014/main" id="{714111FC-5EE9-C00D-4D3B-8DEA95ED6BBB}"/>
              </a:ext>
            </a:extLst>
          </p:cNvPr>
          <p:cNvSpPr/>
          <p:nvPr/>
        </p:nvSpPr>
        <p:spPr>
          <a:xfrm>
            <a:off x="3559445" y="1092274"/>
            <a:ext cx="6206835" cy="36574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0" rIns="68565" bIns="0" rtlCol="0" anchor="ctr" anchorCtr="0"/>
          <a:lstStyle/>
          <a:p>
            <a:pPr algn="ctr" defTabSz="453340">
              <a:spcBef>
                <a:spcPts val="0"/>
              </a:spcBef>
              <a:spcAft>
                <a:spcPts val="0"/>
              </a:spcAft>
            </a:pPr>
            <a:r>
              <a:rPr lang="en-US" sz="1600" dirty="0">
                <a:solidFill>
                  <a:prstClr val="white"/>
                </a:solidFill>
              </a:rPr>
              <a:t>Software development workflows: CI/CD, MLOps, embedded, …</a:t>
            </a:r>
          </a:p>
        </p:txBody>
      </p:sp>
      <p:sp>
        <p:nvSpPr>
          <p:cNvPr id="24" name="TextBox 23">
            <a:extLst>
              <a:ext uri="{FF2B5EF4-FFF2-40B4-BE49-F238E27FC236}">
                <a16:creationId xmlns:a16="http://schemas.microsoft.com/office/drawing/2014/main" id="{A8F4591D-2CAE-330E-5E77-05AB87B4D0D0}"/>
              </a:ext>
            </a:extLst>
          </p:cNvPr>
          <p:cNvSpPr txBox="1"/>
          <p:nvPr/>
        </p:nvSpPr>
        <p:spPr>
          <a:xfrm>
            <a:off x="8102973" y="3527283"/>
            <a:ext cx="1073470" cy="600164"/>
          </a:xfrm>
          <a:prstGeom prst="rect">
            <a:avLst/>
          </a:prstGeom>
          <a:noFill/>
        </p:spPr>
        <p:txBody>
          <a:bodyPr wrap="square">
            <a:spAutoFit/>
          </a:bodyPr>
          <a:lstStyle/>
          <a:p>
            <a:pPr defTabSz="453340"/>
            <a:r>
              <a:rPr lang="en-US" sz="1100" dirty="0">
                <a:solidFill>
                  <a:schemeClr val="tx1">
                    <a:lumMod val="75000"/>
                    <a:lumOff val="25000"/>
                  </a:schemeClr>
                </a:solidFill>
              </a:rPr>
              <a:t>Native integrations with AVH FVPs</a:t>
            </a:r>
          </a:p>
        </p:txBody>
      </p:sp>
      <p:sp>
        <p:nvSpPr>
          <p:cNvPr id="3" name="TextBox 2">
            <a:extLst>
              <a:ext uri="{FF2B5EF4-FFF2-40B4-BE49-F238E27FC236}">
                <a16:creationId xmlns:a16="http://schemas.microsoft.com/office/drawing/2014/main" id="{73B0F552-2C88-B491-7926-689EDCB40ED3}"/>
              </a:ext>
            </a:extLst>
          </p:cNvPr>
          <p:cNvSpPr txBox="1"/>
          <p:nvPr/>
        </p:nvSpPr>
        <p:spPr>
          <a:xfrm>
            <a:off x="6984717" y="2697657"/>
            <a:ext cx="858389" cy="246221"/>
          </a:xfrm>
          <a:prstGeom prst="rect">
            <a:avLst/>
          </a:prstGeom>
          <a:noFill/>
        </p:spPr>
        <p:txBody>
          <a:bodyPr wrap="square">
            <a:spAutoFit/>
          </a:bodyPr>
          <a:lstStyle/>
          <a:p>
            <a:pPr defTabSz="453340"/>
            <a:r>
              <a:rPr lang="en-US" sz="1000" dirty="0"/>
              <a:t>…</a:t>
            </a:r>
          </a:p>
        </p:txBody>
      </p:sp>
      <p:sp>
        <p:nvSpPr>
          <p:cNvPr id="6" name="Arrow: Down 5">
            <a:extLst>
              <a:ext uri="{FF2B5EF4-FFF2-40B4-BE49-F238E27FC236}">
                <a16:creationId xmlns:a16="http://schemas.microsoft.com/office/drawing/2014/main" id="{FD582E7C-C262-03FA-9C8A-D2E05A17A61E}"/>
              </a:ext>
            </a:extLst>
          </p:cNvPr>
          <p:cNvSpPr/>
          <p:nvPr/>
        </p:nvSpPr>
        <p:spPr>
          <a:xfrm>
            <a:off x="5904652" y="3085086"/>
            <a:ext cx="411241" cy="516298"/>
          </a:xfrm>
          <a:prstGeom prst="downArrow">
            <a:avLst/>
          </a:prstGeom>
          <a:solidFill>
            <a:srgbClr val="3B73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41174687-DE9D-312C-3B14-EE3CCAEDAD2D}"/>
              </a:ext>
            </a:extLst>
          </p:cNvPr>
          <p:cNvSpPr/>
          <p:nvPr/>
        </p:nvSpPr>
        <p:spPr>
          <a:xfrm>
            <a:off x="6666198" y="4174972"/>
            <a:ext cx="300996" cy="783418"/>
          </a:xfrm>
          <a:prstGeom prst="downArrow">
            <a:avLst/>
          </a:prstGeom>
          <a:solidFill>
            <a:srgbClr val="3B73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EFE8B0C-C4FD-582B-C1F9-C66D80C24A8A}"/>
              </a:ext>
            </a:extLst>
          </p:cNvPr>
          <p:cNvSpPr txBox="1"/>
          <p:nvPr/>
        </p:nvSpPr>
        <p:spPr>
          <a:xfrm>
            <a:off x="5324802" y="3636512"/>
            <a:ext cx="1735014" cy="461665"/>
          </a:xfrm>
          <a:prstGeom prst="rect">
            <a:avLst/>
          </a:prstGeom>
          <a:noFill/>
        </p:spPr>
        <p:txBody>
          <a:bodyPr wrap="square">
            <a:spAutoFit/>
          </a:bodyPr>
          <a:lstStyle/>
          <a:p>
            <a:pPr defTabSz="453340"/>
            <a:r>
              <a:rPr lang="en-US" sz="1200" dirty="0">
                <a:solidFill>
                  <a:prstClr val="white"/>
                </a:solidFill>
              </a:rPr>
              <a:t> AVH REST API / Web UI</a:t>
            </a:r>
          </a:p>
          <a:p>
            <a:pPr defTabSz="453340"/>
            <a:r>
              <a:rPr lang="en-US" sz="1200" dirty="0">
                <a:solidFill>
                  <a:prstClr val="white"/>
                </a:solidFill>
              </a:rPr>
              <a:t>    app.avh.arm.com</a:t>
            </a:r>
            <a:endParaRPr lang="en-GB" sz="1200" dirty="0"/>
          </a:p>
        </p:txBody>
      </p:sp>
      <p:sp>
        <p:nvSpPr>
          <p:cNvPr id="27" name="Rectangle 26">
            <a:extLst>
              <a:ext uri="{FF2B5EF4-FFF2-40B4-BE49-F238E27FC236}">
                <a16:creationId xmlns:a16="http://schemas.microsoft.com/office/drawing/2014/main" id="{319AAF5A-AFA6-833B-F3F8-07D8A4A3851F}"/>
              </a:ext>
            </a:extLst>
          </p:cNvPr>
          <p:cNvSpPr/>
          <p:nvPr/>
        </p:nvSpPr>
        <p:spPr>
          <a:xfrm>
            <a:off x="5553782" y="1698619"/>
            <a:ext cx="1363401" cy="124525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DevOps</a:t>
            </a:r>
          </a:p>
          <a:p>
            <a:pPr marL="91440" defTabSz="453340">
              <a:spcBef>
                <a:spcPts val="0"/>
              </a:spcBef>
            </a:pPr>
            <a:r>
              <a:rPr lang="en-US" sz="1100" dirty="0">
                <a:solidFill>
                  <a:schemeClr val="bg1"/>
                </a:solidFill>
              </a:rPr>
              <a:t>GitHub</a:t>
            </a:r>
          </a:p>
          <a:p>
            <a:pPr marL="91440" defTabSz="453340"/>
            <a:r>
              <a:rPr lang="en-US" sz="1100" dirty="0">
                <a:solidFill>
                  <a:schemeClr val="bg1"/>
                </a:solidFill>
              </a:rPr>
              <a:t>Jenkins</a:t>
            </a:r>
          </a:p>
          <a:p>
            <a:pPr marL="91440" defTabSz="453340"/>
            <a:r>
              <a:rPr lang="en-US" sz="1100" dirty="0">
                <a:solidFill>
                  <a:schemeClr val="bg1"/>
                </a:solidFill>
              </a:rPr>
              <a:t>GitLab</a:t>
            </a:r>
          </a:p>
          <a:p>
            <a:pPr marL="91440" defTabSz="453340"/>
            <a:r>
              <a:rPr lang="en-US" sz="1100" dirty="0">
                <a:solidFill>
                  <a:schemeClr val="bg1"/>
                </a:solidFill>
              </a:rPr>
              <a:t>CircleCI</a:t>
            </a:r>
          </a:p>
          <a:p>
            <a:pPr marL="91440" defTabSz="453340"/>
            <a:r>
              <a:rPr lang="en-US" sz="1100" dirty="0">
                <a:solidFill>
                  <a:schemeClr val="bg1"/>
                </a:solidFill>
              </a:rPr>
              <a:t>…</a:t>
            </a:r>
          </a:p>
        </p:txBody>
      </p:sp>
      <p:sp>
        <p:nvSpPr>
          <p:cNvPr id="28" name="Rectangle 27">
            <a:extLst>
              <a:ext uri="{FF2B5EF4-FFF2-40B4-BE49-F238E27FC236}">
                <a16:creationId xmlns:a16="http://schemas.microsoft.com/office/drawing/2014/main" id="{14DF4995-6315-6E61-857F-8E136B5AAD1A}"/>
              </a:ext>
            </a:extLst>
          </p:cNvPr>
          <p:cNvSpPr/>
          <p:nvPr/>
        </p:nvSpPr>
        <p:spPr>
          <a:xfrm>
            <a:off x="7054048" y="1705180"/>
            <a:ext cx="1364005" cy="1238698"/>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MLOps</a:t>
            </a:r>
          </a:p>
          <a:p>
            <a:pPr marL="91440" defTabSz="453340"/>
            <a:r>
              <a:rPr lang="en-US" sz="1100" dirty="0">
                <a:solidFill>
                  <a:schemeClr val="bg1"/>
                </a:solidFill>
              </a:rPr>
              <a:t>TDK Qeexo</a:t>
            </a:r>
          </a:p>
          <a:p>
            <a:pPr marL="91440" defTabSz="453340"/>
            <a:r>
              <a:rPr lang="en-US" sz="1100" dirty="0">
                <a:solidFill>
                  <a:schemeClr val="bg1"/>
                </a:solidFill>
              </a:rPr>
              <a:t>Nota.ai</a:t>
            </a:r>
          </a:p>
          <a:p>
            <a:pPr marL="91440" defTabSz="453340"/>
            <a:r>
              <a:rPr lang="en-US" sz="1100" dirty="0">
                <a:solidFill>
                  <a:schemeClr val="bg1"/>
                </a:solidFill>
              </a:rPr>
              <a:t>SageMaker</a:t>
            </a:r>
          </a:p>
          <a:p>
            <a:pPr marL="91440" defTabSz="453340"/>
            <a:r>
              <a:rPr lang="en-US" sz="1100" dirty="0">
                <a:solidFill>
                  <a:schemeClr val="bg1"/>
                </a:solidFill>
              </a:rPr>
              <a:t>PaddlePaddle</a:t>
            </a:r>
          </a:p>
          <a:p>
            <a:pPr marL="91440" defTabSz="453340"/>
            <a:r>
              <a:rPr lang="en-US" sz="1100" dirty="0">
                <a:solidFill>
                  <a:schemeClr val="bg1"/>
                </a:solidFill>
              </a:rPr>
              <a:t>…</a:t>
            </a:r>
          </a:p>
        </p:txBody>
      </p:sp>
      <p:sp>
        <p:nvSpPr>
          <p:cNvPr id="29" name="TextBox 28">
            <a:extLst>
              <a:ext uri="{FF2B5EF4-FFF2-40B4-BE49-F238E27FC236}">
                <a16:creationId xmlns:a16="http://schemas.microsoft.com/office/drawing/2014/main" id="{A1DE0DAA-CA17-8CB0-DBA3-518047E8A4A6}"/>
              </a:ext>
            </a:extLst>
          </p:cNvPr>
          <p:cNvSpPr txBox="1"/>
          <p:nvPr/>
        </p:nvSpPr>
        <p:spPr>
          <a:xfrm>
            <a:off x="3054402" y="3580510"/>
            <a:ext cx="1039939" cy="523220"/>
          </a:xfrm>
          <a:prstGeom prst="rect">
            <a:avLst/>
          </a:prstGeom>
          <a:noFill/>
        </p:spPr>
        <p:txBody>
          <a:bodyPr wrap="square">
            <a:spAutoFit/>
          </a:bodyPr>
          <a:lstStyle/>
          <a:p>
            <a:pPr algn="ctr" defTabSz="453340"/>
            <a:r>
              <a:rPr lang="en-US" sz="1400" dirty="0">
                <a:solidFill>
                  <a:schemeClr val="bg1"/>
                </a:solidFill>
              </a:rPr>
              <a:t>AVH integration</a:t>
            </a:r>
          </a:p>
        </p:txBody>
      </p:sp>
      <p:sp>
        <p:nvSpPr>
          <p:cNvPr id="30" name="Rectangle 29">
            <a:extLst>
              <a:ext uri="{FF2B5EF4-FFF2-40B4-BE49-F238E27FC236}">
                <a16:creationId xmlns:a16="http://schemas.microsoft.com/office/drawing/2014/main" id="{3BB94E26-0432-BC7C-F667-E99685A12DA2}"/>
              </a:ext>
            </a:extLst>
          </p:cNvPr>
          <p:cNvSpPr/>
          <p:nvPr/>
        </p:nvSpPr>
        <p:spPr>
          <a:xfrm>
            <a:off x="8530300" y="1713439"/>
            <a:ext cx="1363402" cy="123044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Cloud Services</a:t>
            </a:r>
          </a:p>
          <a:p>
            <a:pPr marL="91440" defTabSz="453340"/>
            <a:r>
              <a:rPr lang="en-US" sz="1100" dirty="0">
                <a:solidFill>
                  <a:schemeClr val="bg1"/>
                </a:solidFill>
              </a:rPr>
              <a:t>AWS</a:t>
            </a:r>
          </a:p>
          <a:p>
            <a:pPr marL="91440" defTabSz="453340"/>
            <a:r>
              <a:rPr lang="en-US" sz="1100" dirty="0">
                <a:solidFill>
                  <a:schemeClr val="bg1"/>
                </a:solidFill>
              </a:rPr>
              <a:t>Azure</a:t>
            </a:r>
          </a:p>
          <a:p>
            <a:pPr marL="91440" defTabSz="453340"/>
            <a:r>
              <a:rPr lang="en-US" sz="1100" dirty="0">
                <a:solidFill>
                  <a:schemeClr val="bg1"/>
                </a:solidFill>
              </a:rPr>
              <a:t>Oracle</a:t>
            </a:r>
          </a:p>
          <a:p>
            <a:pPr marL="91440" defTabSz="453340"/>
            <a:r>
              <a:rPr lang="en-US" sz="1100" dirty="0">
                <a:solidFill>
                  <a:schemeClr val="bg1"/>
                </a:solidFill>
              </a:rPr>
              <a:t>Baidu Cloud</a:t>
            </a:r>
          </a:p>
          <a:p>
            <a:pPr marL="91440" defTabSz="453340"/>
            <a:r>
              <a:rPr lang="en-US" sz="1100" dirty="0">
                <a:solidFill>
                  <a:schemeClr val="bg1"/>
                </a:solidFill>
              </a:rPr>
              <a:t>…</a:t>
            </a:r>
          </a:p>
        </p:txBody>
      </p:sp>
      <p:sp>
        <p:nvSpPr>
          <p:cNvPr id="22" name="Arrow: Down 21">
            <a:extLst>
              <a:ext uri="{FF2B5EF4-FFF2-40B4-BE49-F238E27FC236}">
                <a16:creationId xmlns:a16="http://schemas.microsoft.com/office/drawing/2014/main" id="{7D6E7A53-AE02-DD38-8E09-24A13834FAC0}"/>
              </a:ext>
            </a:extLst>
          </p:cNvPr>
          <p:cNvSpPr/>
          <p:nvPr/>
        </p:nvSpPr>
        <p:spPr>
          <a:xfrm>
            <a:off x="5270591" y="4198558"/>
            <a:ext cx="300996" cy="756199"/>
          </a:xfrm>
          <a:prstGeom prst="downArrow">
            <a:avLst/>
          </a:prstGeom>
          <a:solidFill>
            <a:srgbClr val="3F7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Arrow: Down 43">
            <a:extLst>
              <a:ext uri="{FF2B5EF4-FFF2-40B4-BE49-F238E27FC236}">
                <a16:creationId xmlns:a16="http://schemas.microsoft.com/office/drawing/2014/main" id="{265F9CC7-3382-A4EE-1460-A9F93FEC3B83}"/>
              </a:ext>
            </a:extLst>
          </p:cNvPr>
          <p:cNvSpPr/>
          <p:nvPr/>
        </p:nvSpPr>
        <p:spPr>
          <a:xfrm>
            <a:off x="7793950" y="3070531"/>
            <a:ext cx="411241" cy="1901155"/>
          </a:xfrm>
          <a:prstGeom prst="downArrow">
            <a:avLst/>
          </a:prstGeom>
          <a:solidFill>
            <a:srgbClr val="3B73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AF79CDD-DBF6-B1F5-EA2C-B6697F08AC9F}"/>
              </a:ext>
            </a:extLst>
          </p:cNvPr>
          <p:cNvSpPr txBox="1"/>
          <p:nvPr/>
        </p:nvSpPr>
        <p:spPr>
          <a:xfrm>
            <a:off x="4661089" y="5999187"/>
            <a:ext cx="1327426" cy="261610"/>
          </a:xfrm>
          <a:prstGeom prst="rect">
            <a:avLst/>
          </a:prstGeom>
          <a:noFill/>
        </p:spPr>
        <p:txBody>
          <a:bodyPr wrap="square">
            <a:spAutoFit/>
          </a:bodyPr>
          <a:lstStyle/>
          <a:p>
            <a:pPr defTabSz="453340"/>
            <a:r>
              <a:rPr lang="en-US" sz="1100" dirty="0">
                <a:solidFill>
                  <a:schemeClr val="tx1">
                    <a:lumMod val="75000"/>
                    <a:lumOff val="25000"/>
                  </a:schemeClr>
                </a:solidFill>
              </a:rPr>
              <a:t>Cloud-native</a:t>
            </a:r>
          </a:p>
        </p:txBody>
      </p:sp>
      <p:sp>
        <p:nvSpPr>
          <p:cNvPr id="5" name="TextBox 4">
            <a:extLst>
              <a:ext uri="{FF2B5EF4-FFF2-40B4-BE49-F238E27FC236}">
                <a16:creationId xmlns:a16="http://schemas.microsoft.com/office/drawing/2014/main" id="{62F47720-B935-37AE-D0F5-D035A9C91792}"/>
              </a:ext>
            </a:extLst>
          </p:cNvPr>
          <p:cNvSpPr txBox="1"/>
          <p:nvPr/>
        </p:nvSpPr>
        <p:spPr>
          <a:xfrm>
            <a:off x="7249746" y="5997225"/>
            <a:ext cx="1327426" cy="261610"/>
          </a:xfrm>
          <a:prstGeom prst="rect">
            <a:avLst/>
          </a:prstGeom>
          <a:noFill/>
        </p:spPr>
        <p:txBody>
          <a:bodyPr wrap="square">
            <a:spAutoFit/>
          </a:bodyPr>
          <a:lstStyle/>
          <a:p>
            <a:pPr defTabSz="453340"/>
            <a:r>
              <a:rPr lang="en-US" sz="1100" dirty="0">
                <a:solidFill>
                  <a:schemeClr val="tx1">
                    <a:lumMod val="75000"/>
                    <a:lumOff val="25000"/>
                  </a:schemeClr>
                </a:solidFill>
              </a:rPr>
              <a:t>Cloud or Desktop</a:t>
            </a:r>
          </a:p>
        </p:txBody>
      </p:sp>
    </p:spTree>
    <p:extLst>
      <p:ext uri="{BB962C8B-B14F-4D97-AF65-F5344CB8AC3E}">
        <p14:creationId xmlns:p14="http://schemas.microsoft.com/office/powerpoint/2010/main" val="2798434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02355" y="148870"/>
            <a:ext cx="11233150" cy="654760"/>
          </a:xfrm>
        </p:spPr>
        <p:txBody>
          <a:bodyPr/>
          <a:lstStyle/>
          <a:p>
            <a:r>
              <a:rPr lang="en-US" dirty="0"/>
              <a:t>Arm Fixed Virtual Platforms (FVPs)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456861"/>
            <a:ext cx="4474712" cy="4924889"/>
          </a:xfrm>
        </p:spPr>
        <p:txBody>
          <a:bodyPr/>
          <a:lstStyle/>
          <a:p>
            <a:r>
              <a:rPr lang="en-GB" sz="1800" dirty="0">
                <a:solidFill>
                  <a:schemeClr val="tx1">
                    <a:lumMod val="65000"/>
                    <a:lumOff val="35000"/>
                  </a:schemeClr>
                </a:solidFill>
              </a:rPr>
              <a:t>Precise </a:t>
            </a:r>
            <a:r>
              <a:rPr lang="en-GB" sz="1800" b="1" dirty="0">
                <a:solidFill>
                  <a:schemeClr val="tx1">
                    <a:lumMod val="65000"/>
                    <a:lumOff val="35000"/>
                  </a:schemeClr>
                </a:solidFill>
              </a:rPr>
              <a:t>simulation models</a:t>
            </a:r>
            <a:r>
              <a:rPr lang="en-GB" sz="1800" dirty="0">
                <a:solidFill>
                  <a:schemeClr val="tx1">
                    <a:lumMod val="65000"/>
                    <a:lumOff val="35000"/>
                  </a:schemeClr>
                </a:solidFill>
              </a:rPr>
              <a:t> of Cortex-M device sub-systems designed for complex software verification and testing</a:t>
            </a:r>
          </a:p>
          <a:p>
            <a:endParaRPr lang="en-GB" sz="1600" dirty="0">
              <a:solidFill>
                <a:schemeClr val="tx1">
                  <a:lumMod val="65000"/>
                  <a:lumOff val="35000"/>
                </a:schemeClr>
              </a:solidFill>
            </a:endParaRPr>
          </a:p>
          <a:p>
            <a:r>
              <a:rPr lang="en-GB" sz="1800" dirty="0">
                <a:solidFill>
                  <a:schemeClr val="tx1">
                    <a:lumMod val="65000"/>
                    <a:lumOff val="35000"/>
                  </a:schemeClr>
                </a:solidFill>
              </a:rPr>
              <a:t>Runs any RTOS or bare metal code</a:t>
            </a:r>
          </a:p>
          <a:p>
            <a:endParaRPr lang="en-GB" sz="1600" dirty="0">
              <a:solidFill>
                <a:schemeClr val="tx1">
                  <a:lumMod val="65000"/>
                  <a:lumOff val="35000"/>
                </a:schemeClr>
              </a:solidFill>
            </a:endParaRPr>
          </a:p>
          <a:p>
            <a:r>
              <a:rPr lang="en-GB" sz="1800" dirty="0">
                <a:solidFill>
                  <a:schemeClr val="tx1">
                    <a:lumMod val="65000"/>
                    <a:lumOff val="35000"/>
                  </a:schemeClr>
                </a:solidFill>
              </a:rPr>
              <a:t>Provides virtual peripheral interfaces for I/O simulation</a:t>
            </a:r>
          </a:p>
          <a:p>
            <a:endParaRPr lang="en-GB" sz="1600" dirty="0">
              <a:solidFill>
                <a:schemeClr val="tx1">
                  <a:lumMod val="65000"/>
                  <a:lumOff val="35000"/>
                </a:schemeClr>
              </a:solidFill>
            </a:endParaRPr>
          </a:p>
          <a:p>
            <a:r>
              <a:rPr lang="en-GB" sz="1800" dirty="0">
                <a:solidFill>
                  <a:schemeClr val="tx1">
                    <a:lumMod val="65000"/>
                    <a:lumOff val="35000"/>
                  </a:schemeClr>
                </a:solidFill>
              </a:rPr>
              <a:t>Enables test automation of diverse software workloads, including unit, integration tests, and fault injection</a:t>
            </a:r>
          </a:p>
          <a:p>
            <a:endParaRPr lang="en-GB" sz="1600" b="0" i="0" dirty="0">
              <a:solidFill>
                <a:schemeClr val="tx1">
                  <a:lumMod val="65000"/>
                  <a:lumOff val="35000"/>
                </a:schemeClr>
              </a:solidFill>
              <a:effectLst/>
            </a:endParaRPr>
          </a:p>
          <a:p>
            <a:r>
              <a:rPr lang="en-GB" sz="1800" b="0" i="0" dirty="0">
                <a:solidFill>
                  <a:schemeClr val="tx1">
                    <a:lumMod val="65000"/>
                    <a:lumOff val="35000"/>
                  </a:schemeClr>
                </a:solidFill>
                <a:effectLst/>
              </a:rPr>
              <a:t>Cloud service that can be integrated in </a:t>
            </a:r>
            <a:r>
              <a:rPr lang="en-GB" sz="1800" b="1" i="0" dirty="0">
                <a:solidFill>
                  <a:schemeClr val="tx1">
                    <a:lumMod val="65000"/>
                    <a:lumOff val="35000"/>
                  </a:schemeClr>
                </a:solidFill>
                <a:effectLst/>
              </a:rPr>
              <a:t>CI/</a:t>
            </a:r>
            <a:r>
              <a:rPr lang="en-GB" sz="1800" b="1" dirty="0">
                <a:solidFill>
                  <a:schemeClr val="tx1">
                    <a:lumMod val="65000"/>
                    <a:lumOff val="35000"/>
                  </a:schemeClr>
                </a:solidFill>
              </a:rPr>
              <a:t>CD</a:t>
            </a:r>
            <a:r>
              <a:rPr lang="en-GB" sz="1800" dirty="0">
                <a:solidFill>
                  <a:schemeClr val="tx1">
                    <a:lumMod val="65000"/>
                    <a:lumOff val="35000"/>
                  </a:schemeClr>
                </a:solidFill>
              </a:rPr>
              <a:t> and </a:t>
            </a:r>
            <a:r>
              <a:rPr lang="en-GB" sz="1800" b="1" dirty="0" err="1">
                <a:solidFill>
                  <a:schemeClr val="tx1">
                    <a:lumMod val="65000"/>
                    <a:lumOff val="35000"/>
                  </a:schemeClr>
                </a:solidFill>
              </a:rPr>
              <a:t>MLOps</a:t>
            </a:r>
            <a:r>
              <a:rPr lang="en-GB" sz="1800" dirty="0">
                <a:solidFill>
                  <a:schemeClr val="tx1">
                    <a:lumMod val="65000"/>
                    <a:lumOff val="35000"/>
                  </a:schemeClr>
                </a:solidFill>
              </a:rPr>
              <a:t> </a:t>
            </a:r>
            <a:r>
              <a:rPr lang="en-GB" sz="1800" b="0" i="0" dirty="0">
                <a:solidFill>
                  <a:schemeClr val="tx1">
                    <a:lumMod val="65000"/>
                    <a:lumOff val="35000"/>
                  </a:schemeClr>
                </a:solidFill>
                <a:effectLst/>
              </a:rPr>
              <a:t>development flows</a:t>
            </a:r>
          </a:p>
          <a:p>
            <a:endParaRPr lang="en-GB" sz="1800" dirty="0">
              <a:solidFill>
                <a:schemeClr val="tx1">
                  <a:lumMod val="65000"/>
                  <a:lumOff val="35000"/>
                </a:schemeClr>
              </a:solidFill>
            </a:endParaRPr>
          </a:p>
          <a:p>
            <a:endParaRPr lang="en-GB" sz="1800" dirty="0">
              <a:solidFill>
                <a:srgbClr val="000000"/>
              </a:solidFill>
            </a:endParaRPr>
          </a:p>
          <a:p>
            <a:endParaRPr lang="en-GB" sz="1800" dirty="0">
              <a:solidFill>
                <a:srgbClr val="000000"/>
              </a:solidFill>
            </a:endParaRPr>
          </a:p>
        </p:txBody>
      </p:sp>
      <p:sp>
        <p:nvSpPr>
          <p:cNvPr id="7" name="Rectangle 6">
            <a:extLst>
              <a:ext uri="{FF2B5EF4-FFF2-40B4-BE49-F238E27FC236}">
                <a16:creationId xmlns:a16="http://schemas.microsoft.com/office/drawing/2014/main" id="{905104DD-E2CB-4A8A-925F-DA0436758A10}"/>
              </a:ext>
            </a:extLst>
          </p:cNvPr>
          <p:cNvSpPr/>
          <p:nvPr/>
        </p:nvSpPr>
        <p:spPr>
          <a:xfrm>
            <a:off x="5419912" y="1377002"/>
            <a:ext cx="4087945" cy="47835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dirty="0">
                <a:solidFill>
                  <a:schemeClr val="bg1"/>
                </a:solidFill>
              </a:rPr>
              <a:t>Arm Fixed Virtual Platform (FVP)</a:t>
            </a:r>
            <a:br>
              <a:rPr lang="en-US" sz="2000" dirty="0">
                <a:solidFill>
                  <a:schemeClr val="bg1"/>
                </a:solidFill>
              </a:rPr>
            </a:br>
            <a:r>
              <a:rPr lang="en-US" sz="2000" dirty="0">
                <a:solidFill>
                  <a:schemeClr val="bg1"/>
                </a:solidFill>
              </a:rPr>
              <a:t>Corstone-300</a:t>
            </a:r>
            <a:endParaRPr lang="en-GB" sz="2000" dirty="0">
              <a:solidFill>
                <a:schemeClr val="bg1"/>
              </a:solidFill>
            </a:endParaRPr>
          </a:p>
        </p:txBody>
      </p:sp>
      <p:sp>
        <p:nvSpPr>
          <p:cNvPr id="8" name="Rectangle 7">
            <a:extLst>
              <a:ext uri="{FF2B5EF4-FFF2-40B4-BE49-F238E27FC236}">
                <a16:creationId xmlns:a16="http://schemas.microsoft.com/office/drawing/2014/main" id="{F902E442-80C4-485D-A684-DBAE4FA2132D}"/>
              </a:ext>
            </a:extLst>
          </p:cNvPr>
          <p:cNvSpPr/>
          <p:nvPr/>
        </p:nvSpPr>
        <p:spPr>
          <a:xfrm>
            <a:off x="5660757" y="2121975"/>
            <a:ext cx="1671237"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Cortex-M55</a:t>
            </a:r>
          </a:p>
          <a:p>
            <a:pPr marL="231775" indent="-115888" defTabSz="453340">
              <a:buFont typeface="Arial" panose="020B0604020202020204" pitchFamily="34" charset="0"/>
              <a:buChar char="•"/>
            </a:pPr>
            <a:r>
              <a:rPr lang="en-US" sz="1400" err="1">
                <a:solidFill>
                  <a:prstClr val="white"/>
                </a:solidFill>
              </a:rPr>
              <a:t>TrustZone</a:t>
            </a:r>
            <a:endParaRPr lang="en-US" sz="1400">
              <a:solidFill>
                <a:prstClr val="white"/>
              </a:solidFill>
            </a:endParaRPr>
          </a:p>
          <a:p>
            <a:pPr marL="231775" indent="-115888" defTabSz="453340">
              <a:buFont typeface="Arial" panose="020B0604020202020204" pitchFamily="34" charset="0"/>
              <a:buChar char="•"/>
            </a:pPr>
            <a:r>
              <a:rPr lang="en-US" sz="1400">
                <a:solidFill>
                  <a:prstClr val="white"/>
                </a:solidFill>
              </a:rPr>
              <a:t>Helium </a:t>
            </a:r>
            <a:br>
              <a:rPr lang="en-US" sz="1400">
                <a:solidFill>
                  <a:prstClr val="white"/>
                </a:solidFill>
              </a:rPr>
            </a:br>
            <a:endParaRPr lang="en-US" sz="1400">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9" name="Rectangle 8">
            <a:extLst>
              <a:ext uri="{FF2B5EF4-FFF2-40B4-BE49-F238E27FC236}">
                <a16:creationId xmlns:a16="http://schemas.microsoft.com/office/drawing/2014/main" id="{E6BE769A-E12A-4E20-91D0-A0D592592F4A}"/>
              </a:ext>
            </a:extLst>
          </p:cNvPr>
          <p:cNvSpPr/>
          <p:nvPr/>
        </p:nvSpPr>
        <p:spPr>
          <a:xfrm>
            <a:off x="7582819" y="2121975"/>
            <a:ext cx="1671237"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Ethos-U55</a:t>
            </a:r>
          </a:p>
          <a:p>
            <a:pPr defTabSz="453340"/>
            <a:r>
              <a:rPr lang="en-US" err="1">
                <a:solidFill>
                  <a:prstClr val="white"/>
                </a:solidFill>
              </a:rPr>
              <a:t>microNPU</a:t>
            </a:r>
            <a:endParaRPr lang="en-US">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0" name="Rectangle 9">
            <a:extLst>
              <a:ext uri="{FF2B5EF4-FFF2-40B4-BE49-F238E27FC236}">
                <a16:creationId xmlns:a16="http://schemas.microsoft.com/office/drawing/2014/main" id="{AC42DAEB-7B16-41C1-AB32-2C0F7BF787C4}"/>
              </a:ext>
            </a:extLst>
          </p:cNvPr>
          <p:cNvSpPr/>
          <p:nvPr/>
        </p:nvSpPr>
        <p:spPr>
          <a:xfrm>
            <a:off x="5660757" y="3455182"/>
            <a:ext cx="1671237" cy="1137666"/>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dirty="0">
                <a:solidFill>
                  <a:prstClr val="white"/>
                </a:solidFill>
              </a:rPr>
              <a:t>Memory</a:t>
            </a:r>
          </a:p>
          <a:p>
            <a:pPr marL="231775" indent="-115888" defTabSz="453340">
              <a:buFont typeface="Arial" panose="020B0604020202020204" pitchFamily="34" charset="0"/>
              <a:buChar char="•"/>
            </a:pPr>
            <a:r>
              <a:rPr lang="en-US" sz="1400" dirty="0">
                <a:solidFill>
                  <a:prstClr val="white"/>
                </a:solidFill>
              </a:rPr>
              <a:t>Secure/</a:t>
            </a:r>
            <a:br>
              <a:rPr lang="en-US" sz="1400" dirty="0">
                <a:solidFill>
                  <a:prstClr val="white"/>
                </a:solidFill>
              </a:rPr>
            </a:br>
            <a:r>
              <a:rPr lang="en-US" sz="1400" dirty="0">
                <a:solidFill>
                  <a:prstClr val="white"/>
                </a:solidFill>
              </a:rPr>
              <a:t>Non-secure</a:t>
            </a:r>
          </a:p>
          <a:p>
            <a:pPr marL="231775" indent="-115888" defTabSz="453340">
              <a:buFont typeface="Arial" panose="020B0604020202020204" pitchFamily="34" charset="0"/>
              <a:buChar char="•"/>
            </a:pPr>
            <a:r>
              <a:rPr lang="en-US" sz="1400" dirty="0">
                <a:solidFill>
                  <a:prstClr val="white"/>
                </a:solidFill>
              </a:rPr>
              <a:t>DMA</a:t>
            </a:r>
          </a:p>
          <a:p>
            <a:pPr marL="231775" indent="-115888" defTabSz="453340">
              <a:buFont typeface="Arial" panose="020B0604020202020204" pitchFamily="34" charset="0"/>
              <a:buChar char="•"/>
            </a:pPr>
            <a:endParaRPr lang="en-US" sz="1400" dirty="0">
              <a:solidFill>
                <a:prstClr val="white"/>
              </a:solidFill>
            </a:endParaRPr>
          </a:p>
          <a:p>
            <a:pPr defTabSz="453340"/>
            <a:endParaRPr lang="en-US" sz="1600" dirty="0">
              <a:solidFill>
                <a:prstClr val="white"/>
              </a:solidFill>
            </a:endParaRPr>
          </a:p>
        </p:txBody>
      </p:sp>
      <p:sp>
        <p:nvSpPr>
          <p:cNvPr id="11" name="Rectangle 10">
            <a:extLst>
              <a:ext uri="{FF2B5EF4-FFF2-40B4-BE49-F238E27FC236}">
                <a16:creationId xmlns:a16="http://schemas.microsoft.com/office/drawing/2014/main" id="{7971A8AF-B10D-4AF2-BF3B-8D580C81F1DD}"/>
              </a:ext>
            </a:extLst>
          </p:cNvPr>
          <p:cNvSpPr/>
          <p:nvPr/>
        </p:nvSpPr>
        <p:spPr>
          <a:xfrm>
            <a:off x="7582819" y="3455182"/>
            <a:ext cx="1671237" cy="1137666"/>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Peripherals</a:t>
            </a:r>
          </a:p>
          <a:p>
            <a:pPr marL="231775" indent="-115888" defTabSz="453340">
              <a:buFont typeface="Arial" panose="020B0604020202020204" pitchFamily="34" charset="0"/>
              <a:buChar char="•"/>
            </a:pPr>
            <a:r>
              <a:rPr lang="en-US" sz="1400">
                <a:solidFill>
                  <a:prstClr val="white"/>
                </a:solidFill>
              </a:rPr>
              <a:t>GPIO</a:t>
            </a:r>
          </a:p>
          <a:p>
            <a:pPr marL="231775" indent="-115888" defTabSz="453340">
              <a:buFont typeface="Arial" panose="020B0604020202020204" pitchFamily="34" charset="0"/>
              <a:buChar char="•"/>
            </a:pPr>
            <a:r>
              <a:rPr lang="en-US" sz="1400">
                <a:solidFill>
                  <a:prstClr val="white"/>
                </a:solidFill>
              </a:rPr>
              <a:t>UART, SPI, I</a:t>
            </a:r>
            <a:r>
              <a:rPr lang="en-US" sz="1400" baseline="30000">
                <a:solidFill>
                  <a:prstClr val="white"/>
                </a:solidFill>
              </a:rPr>
              <a:t>2</a:t>
            </a:r>
            <a:r>
              <a:rPr lang="en-US" sz="1400">
                <a:solidFill>
                  <a:prstClr val="white"/>
                </a:solidFill>
              </a:rPr>
              <a:t>C</a:t>
            </a:r>
          </a:p>
          <a:p>
            <a:pPr marL="231775" indent="-115888" defTabSz="453340">
              <a:buFont typeface="Arial" panose="020B0604020202020204" pitchFamily="34" charset="0"/>
              <a:buChar char="•"/>
            </a:pPr>
            <a:r>
              <a:rPr lang="en-US" sz="1400">
                <a:solidFill>
                  <a:prstClr val="white"/>
                </a:solidFill>
              </a:rPr>
              <a:t>Ethernet</a:t>
            </a:r>
          </a:p>
          <a:p>
            <a:pPr marL="231775" indent="-115888" defTabSz="453340">
              <a:buFont typeface="Arial" panose="020B0604020202020204" pitchFamily="34" charset="0"/>
              <a:buChar char="•"/>
            </a:pPr>
            <a:endParaRPr lang="en-US" sz="1400">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2" name="Rectangle 11">
            <a:extLst>
              <a:ext uri="{FF2B5EF4-FFF2-40B4-BE49-F238E27FC236}">
                <a16:creationId xmlns:a16="http://schemas.microsoft.com/office/drawing/2014/main" id="{F6C91735-30A1-491D-BC96-A82D77183B64}"/>
              </a:ext>
            </a:extLst>
          </p:cNvPr>
          <p:cNvSpPr/>
          <p:nvPr/>
        </p:nvSpPr>
        <p:spPr>
          <a:xfrm>
            <a:off x="5660757" y="4788388"/>
            <a:ext cx="1671237" cy="1137666"/>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Virtual I/O</a:t>
            </a:r>
          </a:p>
          <a:p>
            <a:pPr marL="231775" indent="-115888" defTabSz="453340">
              <a:buFont typeface="Arial" panose="020B0604020202020204" pitchFamily="34" charset="0"/>
              <a:buChar char="•"/>
            </a:pPr>
            <a:r>
              <a:rPr lang="en-US" sz="1400">
                <a:solidFill>
                  <a:prstClr val="white"/>
                </a:solidFill>
              </a:rPr>
              <a:t>Data values</a:t>
            </a:r>
          </a:p>
          <a:p>
            <a:pPr marL="231775" indent="-115888" defTabSz="453340">
              <a:buFont typeface="Arial" panose="020B0604020202020204" pitchFamily="34" charset="0"/>
              <a:buChar char="•"/>
            </a:pPr>
            <a:r>
              <a:rPr lang="en-US" sz="1400">
                <a:solidFill>
                  <a:prstClr val="white"/>
                </a:solidFill>
              </a:rPr>
              <a:t>Streaming</a:t>
            </a:r>
          </a:p>
          <a:p>
            <a:pPr marL="231775" indent="-115888" defTabSz="453340">
              <a:buFont typeface="Arial" panose="020B0604020202020204" pitchFamily="34" charset="0"/>
              <a:buChar char="•"/>
            </a:pPr>
            <a:r>
              <a:rPr lang="en-US" sz="1400">
                <a:solidFill>
                  <a:prstClr val="white"/>
                </a:solidFill>
              </a:rPr>
              <a:t>BSD-Socket</a:t>
            </a:r>
          </a:p>
          <a:p>
            <a:pPr marL="115887" defTabSz="453340"/>
            <a:endParaRPr lang="en-US" sz="1400">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3" name="Rectangle 12">
            <a:extLst>
              <a:ext uri="{FF2B5EF4-FFF2-40B4-BE49-F238E27FC236}">
                <a16:creationId xmlns:a16="http://schemas.microsoft.com/office/drawing/2014/main" id="{A63C8E85-BE7B-4FE5-9694-BB8EBF312473}"/>
              </a:ext>
            </a:extLst>
          </p:cNvPr>
          <p:cNvSpPr/>
          <p:nvPr/>
        </p:nvSpPr>
        <p:spPr>
          <a:xfrm>
            <a:off x="7582819" y="4788388"/>
            <a:ext cx="1671237" cy="1137666"/>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Debug Interface</a:t>
            </a:r>
          </a:p>
          <a:p>
            <a:pPr marL="231775" indent="-115888" defTabSz="453340">
              <a:buFont typeface="Arial" panose="020B0604020202020204" pitchFamily="34" charset="0"/>
              <a:buChar char="•"/>
            </a:pPr>
            <a:r>
              <a:rPr lang="en-US" sz="1400">
                <a:solidFill>
                  <a:prstClr val="white"/>
                </a:solidFill>
              </a:rPr>
              <a:t>MDK, DS</a:t>
            </a:r>
          </a:p>
          <a:p>
            <a:pPr marL="231775" indent="-115888" defTabSz="453340">
              <a:buFont typeface="Arial" panose="020B0604020202020204" pitchFamily="34" charset="0"/>
              <a:buChar char="•"/>
            </a:pPr>
            <a:r>
              <a:rPr lang="en-US" sz="1400">
                <a:solidFill>
                  <a:prstClr val="white"/>
                </a:solidFill>
              </a:rPr>
              <a:t>GDB</a:t>
            </a:r>
          </a:p>
          <a:p>
            <a:pPr marL="231775" indent="-115888" defTabSz="453340">
              <a:buFont typeface="Arial" panose="020B0604020202020204" pitchFamily="34" charset="0"/>
              <a:buChar char="•"/>
            </a:pPr>
            <a:r>
              <a:rPr lang="en-US" sz="1400">
                <a:solidFill>
                  <a:prstClr val="white"/>
                </a:solidFill>
              </a:rPr>
              <a:t>Event Recorder</a:t>
            </a:r>
          </a:p>
        </p:txBody>
      </p:sp>
      <p:sp>
        <p:nvSpPr>
          <p:cNvPr id="14" name="Rectangle 13">
            <a:extLst>
              <a:ext uri="{FF2B5EF4-FFF2-40B4-BE49-F238E27FC236}">
                <a16:creationId xmlns:a16="http://schemas.microsoft.com/office/drawing/2014/main" id="{6B7D5A78-171F-435C-A748-0D975BFC8D7A}"/>
              </a:ext>
            </a:extLst>
          </p:cNvPr>
          <p:cNvSpPr/>
          <p:nvPr/>
        </p:nvSpPr>
        <p:spPr>
          <a:xfrm>
            <a:off x="9666642" y="1386099"/>
            <a:ext cx="2036312" cy="254184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dirty="0">
                <a:solidFill>
                  <a:schemeClr val="bg1"/>
                </a:solidFill>
              </a:rPr>
              <a:t>Developer Resources</a:t>
            </a:r>
          </a:p>
        </p:txBody>
      </p:sp>
      <p:sp>
        <p:nvSpPr>
          <p:cNvPr id="15" name="Rectangle 14">
            <a:extLst>
              <a:ext uri="{FF2B5EF4-FFF2-40B4-BE49-F238E27FC236}">
                <a16:creationId xmlns:a16="http://schemas.microsoft.com/office/drawing/2014/main" id="{7FB0CDE3-1AEC-4E33-950D-0EF4165790CD}"/>
              </a:ext>
            </a:extLst>
          </p:cNvPr>
          <p:cNvSpPr/>
          <p:nvPr/>
        </p:nvSpPr>
        <p:spPr>
          <a:xfrm>
            <a:off x="9668918" y="4102873"/>
            <a:ext cx="2036312" cy="205226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dirty="0">
                <a:solidFill>
                  <a:schemeClr val="bg1"/>
                </a:solidFill>
              </a:rPr>
              <a:t>Arm Virtual Hardware Service</a:t>
            </a:r>
          </a:p>
        </p:txBody>
      </p:sp>
      <p:sp>
        <p:nvSpPr>
          <p:cNvPr id="16" name="Rectangle 15">
            <a:extLst>
              <a:ext uri="{FF2B5EF4-FFF2-40B4-BE49-F238E27FC236}">
                <a16:creationId xmlns:a16="http://schemas.microsoft.com/office/drawing/2014/main" id="{58DAE17C-A09A-42DC-B522-653084D04356}"/>
              </a:ext>
            </a:extLst>
          </p:cNvPr>
          <p:cNvSpPr/>
          <p:nvPr/>
        </p:nvSpPr>
        <p:spPr>
          <a:xfrm>
            <a:off x="9864268" y="2196104"/>
            <a:ext cx="1671237" cy="155127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marL="231775" indent="-115888" defTabSz="453340">
              <a:spcAft>
                <a:spcPts val="600"/>
              </a:spcAft>
              <a:buFont typeface="Arial" panose="020B0604020202020204" pitchFamily="34" charset="0"/>
              <a:buChar char="•"/>
            </a:pPr>
            <a:r>
              <a:rPr lang="en-US" sz="1400" dirty="0">
                <a:solidFill>
                  <a:prstClr val="white"/>
                </a:solidFill>
              </a:rPr>
              <a:t>I/O drivers</a:t>
            </a:r>
          </a:p>
          <a:p>
            <a:pPr marL="231775" indent="-115888" defTabSz="453340">
              <a:spcAft>
                <a:spcPts val="600"/>
              </a:spcAft>
              <a:buFont typeface="Arial" panose="020B0604020202020204" pitchFamily="34" charset="0"/>
              <a:buChar char="•"/>
            </a:pPr>
            <a:r>
              <a:rPr lang="en-US" sz="1400" dirty="0">
                <a:solidFill>
                  <a:prstClr val="white"/>
                </a:solidFill>
              </a:rPr>
              <a:t>Test scripts</a:t>
            </a:r>
          </a:p>
          <a:p>
            <a:pPr marL="231775" indent="-115888" defTabSz="453340">
              <a:spcAft>
                <a:spcPts val="600"/>
              </a:spcAft>
              <a:buFont typeface="Arial" panose="020B0604020202020204" pitchFamily="34" charset="0"/>
              <a:buChar char="•"/>
            </a:pPr>
            <a:r>
              <a:rPr lang="en-US" sz="1400" dirty="0">
                <a:solidFill>
                  <a:prstClr val="white"/>
                </a:solidFill>
              </a:rPr>
              <a:t>CI/CD integration</a:t>
            </a:r>
          </a:p>
          <a:p>
            <a:pPr marL="231775" indent="-115888" defTabSz="453340">
              <a:spcAft>
                <a:spcPts val="600"/>
              </a:spcAft>
              <a:buFont typeface="Arial" panose="020B0604020202020204" pitchFamily="34" charset="0"/>
              <a:buChar char="•"/>
            </a:pPr>
            <a:r>
              <a:rPr lang="en-US" sz="1400" dirty="0">
                <a:solidFill>
                  <a:prstClr val="white"/>
                </a:solidFill>
              </a:rPr>
              <a:t>Usage examples</a:t>
            </a:r>
          </a:p>
          <a:p>
            <a:pPr marL="231775" indent="-115888" defTabSz="453340">
              <a:spcAft>
                <a:spcPts val="600"/>
              </a:spcAft>
              <a:buFont typeface="Arial" panose="020B0604020202020204" pitchFamily="34" charset="0"/>
              <a:buChar char="•"/>
            </a:pPr>
            <a:r>
              <a:rPr lang="en-US" sz="1400" dirty="0">
                <a:solidFill>
                  <a:prstClr val="white"/>
                </a:solidFill>
              </a:rPr>
              <a:t>Test report tools</a:t>
            </a:r>
          </a:p>
          <a:p>
            <a:pPr marL="115887" defTabSz="453340"/>
            <a:endParaRPr lang="en-US" sz="1400" dirty="0">
              <a:solidFill>
                <a:prstClr val="white"/>
              </a:solidFill>
            </a:endParaRPr>
          </a:p>
          <a:p>
            <a:pPr defTabSz="453340"/>
            <a:endParaRPr lang="en-US" sz="1600" dirty="0">
              <a:solidFill>
                <a:prstClr val="white"/>
              </a:solidFill>
            </a:endParaRPr>
          </a:p>
        </p:txBody>
      </p:sp>
      <p:sp>
        <p:nvSpPr>
          <p:cNvPr id="17" name="Rectangle 16">
            <a:extLst>
              <a:ext uri="{FF2B5EF4-FFF2-40B4-BE49-F238E27FC236}">
                <a16:creationId xmlns:a16="http://schemas.microsoft.com/office/drawing/2014/main" id="{55E836FF-C8EC-4B97-A12A-18F445DE5952}"/>
              </a:ext>
            </a:extLst>
          </p:cNvPr>
          <p:cNvSpPr/>
          <p:nvPr/>
        </p:nvSpPr>
        <p:spPr>
          <a:xfrm>
            <a:off x="9852895" y="4916418"/>
            <a:ext cx="1671237" cy="1039105"/>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marL="231775" indent="-115888" defTabSz="453340">
              <a:spcAft>
                <a:spcPts val="600"/>
              </a:spcAft>
              <a:buFont typeface="Arial" panose="020B0604020202020204" pitchFamily="34" charset="0"/>
              <a:buChar char="•"/>
            </a:pPr>
            <a:r>
              <a:rPr lang="en-US" sz="1400" dirty="0">
                <a:solidFill>
                  <a:prstClr val="white"/>
                </a:solidFill>
              </a:rPr>
              <a:t>Arm VHT Models</a:t>
            </a:r>
          </a:p>
          <a:p>
            <a:pPr marL="231775" indent="-115888" defTabSz="453340">
              <a:spcAft>
                <a:spcPts val="600"/>
              </a:spcAft>
              <a:buFont typeface="Arial" panose="020B0604020202020204" pitchFamily="34" charset="0"/>
              <a:buChar char="•"/>
            </a:pPr>
            <a:r>
              <a:rPr lang="en-US" sz="1400" dirty="0">
                <a:solidFill>
                  <a:prstClr val="white"/>
                </a:solidFill>
              </a:rPr>
              <a:t>C/C++ Compiler</a:t>
            </a:r>
          </a:p>
          <a:p>
            <a:pPr marL="231775" indent="-115888" defTabSz="453340">
              <a:spcAft>
                <a:spcPts val="600"/>
              </a:spcAft>
              <a:buFont typeface="Arial" panose="020B0604020202020204" pitchFamily="34" charset="0"/>
              <a:buChar char="•"/>
            </a:pPr>
            <a:r>
              <a:rPr lang="en-US" sz="1400" dirty="0">
                <a:solidFill>
                  <a:prstClr val="white"/>
                </a:solidFill>
              </a:rPr>
              <a:t>Build utilities</a:t>
            </a:r>
          </a:p>
        </p:txBody>
      </p:sp>
    </p:spTree>
    <p:extLst>
      <p:ext uri="{BB962C8B-B14F-4D97-AF65-F5344CB8AC3E}">
        <p14:creationId xmlns:p14="http://schemas.microsoft.com/office/powerpoint/2010/main" val="388897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Arm Virtual Hardware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456861"/>
            <a:ext cx="4474712" cy="4924889"/>
          </a:xfrm>
        </p:spPr>
        <p:txBody>
          <a:bodyPr/>
          <a:lstStyle/>
          <a:p>
            <a:r>
              <a:rPr lang="en-GB" sz="1800" dirty="0">
                <a:solidFill>
                  <a:schemeClr val="tx1">
                    <a:lumMod val="65000"/>
                    <a:lumOff val="35000"/>
                  </a:schemeClr>
                </a:solidFill>
              </a:rPr>
              <a:t>Precise </a:t>
            </a:r>
            <a:r>
              <a:rPr lang="en-GB" sz="1800" b="1" dirty="0">
                <a:solidFill>
                  <a:schemeClr val="tx1">
                    <a:lumMod val="65000"/>
                    <a:lumOff val="35000"/>
                  </a:schemeClr>
                </a:solidFill>
              </a:rPr>
              <a:t>simulation models</a:t>
            </a:r>
            <a:r>
              <a:rPr lang="en-GB" sz="1800" dirty="0">
                <a:solidFill>
                  <a:schemeClr val="tx1">
                    <a:lumMod val="65000"/>
                    <a:lumOff val="35000"/>
                  </a:schemeClr>
                </a:solidFill>
              </a:rPr>
              <a:t> of Cortex-M device sub-systems designed for complex software verification and testing</a:t>
            </a:r>
          </a:p>
          <a:p>
            <a:endParaRPr lang="en-GB" sz="1600" dirty="0">
              <a:solidFill>
                <a:schemeClr val="tx1">
                  <a:lumMod val="65000"/>
                  <a:lumOff val="35000"/>
                </a:schemeClr>
              </a:solidFill>
            </a:endParaRPr>
          </a:p>
          <a:p>
            <a:r>
              <a:rPr lang="en-GB" sz="1800" dirty="0">
                <a:solidFill>
                  <a:schemeClr val="tx1">
                    <a:lumMod val="65000"/>
                    <a:lumOff val="35000"/>
                  </a:schemeClr>
                </a:solidFill>
              </a:rPr>
              <a:t>Runs any RTOS or bare metal code</a:t>
            </a:r>
          </a:p>
          <a:p>
            <a:endParaRPr lang="en-GB" sz="1600" dirty="0">
              <a:solidFill>
                <a:schemeClr val="tx1">
                  <a:lumMod val="65000"/>
                  <a:lumOff val="35000"/>
                </a:schemeClr>
              </a:solidFill>
            </a:endParaRPr>
          </a:p>
          <a:p>
            <a:r>
              <a:rPr lang="en-GB" sz="1800" dirty="0">
                <a:solidFill>
                  <a:schemeClr val="tx1">
                    <a:lumMod val="65000"/>
                    <a:lumOff val="35000"/>
                  </a:schemeClr>
                </a:solidFill>
              </a:rPr>
              <a:t>Provides virtual peripheral interfaces for I/O simulation</a:t>
            </a:r>
          </a:p>
          <a:p>
            <a:endParaRPr lang="en-GB" sz="1600" dirty="0">
              <a:solidFill>
                <a:schemeClr val="tx1">
                  <a:lumMod val="65000"/>
                  <a:lumOff val="35000"/>
                </a:schemeClr>
              </a:solidFill>
            </a:endParaRPr>
          </a:p>
          <a:p>
            <a:r>
              <a:rPr lang="en-GB" sz="1800" dirty="0">
                <a:solidFill>
                  <a:schemeClr val="tx1">
                    <a:lumMod val="65000"/>
                    <a:lumOff val="35000"/>
                  </a:schemeClr>
                </a:solidFill>
              </a:rPr>
              <a:t>Enables test automation of diverse software workloads, including unit, integration tests, and fault injection</a:t>
            </a:r>
          </a:p>
          <a:p>
            <a:endParaRPr lang="en-GB" sz="1600" b="0" i="0" dirty="0">
              <a:solidFill>
                <a:schemeClr val="tx1">
                  <a:lumMod val="65000"/>
                  <a:lumOff val="35000"/>
                </a:schemeClr>
              </a:solidFill>
              <a:effectLst/>
            </a:endParaRPr>
          </a:p>
          <a:p>
            <a:r>
              <a:rPr lang="en-GB" sz="1800" b="0" i="0" dirty="0">
                <a:solidFill>
                  <a:schemeClr val="tx1">
                    <a:lumMod val="65000"/>
                    <a:lumOff val="35000"/>
                  </a:schemeClr>
                </a:solidFill>
                <a:effectLst/>
              </a:rPr>
              <a:t>Cloud service that can be integrated in </a:t>
            </a:r>
            <a:r>
              <a:rPr lang="en-GB" sz="1800" b="1" i="0" dirty="0">
                <a:solidFill>
                  <a:schemeClr val="tx1">
                    <a:lumMod val="65000"/>
                    <a:lumOff val="35000"/>
                  </a:schemeClr>
                </a:solidFill>
                <a:effectLst/>
              </a:rPr>
              <a:t>CI/</a:t>
            </a:r>
            <a:r>
              <a:rPr lang="en-GB" sz="1800" b="1" dirty="0">
                <a:solidFill>
                  <a:schemeClr val="tx1">
                    <a:lumMod val="65000"/>
                    <a:lumOff val="35000"/>
                  </a:schemeClr>
                </a:solidFill>
              </a:rPr>
              <a:t>CD</a:t>
            </a:r>
            <a:r>
              <a:rPr lang="en-GB" sz="1800" dirty="0">
                <a:solidFill>
                  <a:schemeClr val="tx1">
                    <a:lumMod val="65000"/>
                    <a:lumOff val="35000"/>
                  </a:schemeClr>
                </a:solidFill>
              </a:rPr>
              <a:t> and </a:t>
            </a:r>
            <a:r>
              <a:rPr lang="en-GB" sz="1800" b="1" dirty="0" err="1">
                <a:solidFill>
                  <a:schemeClr val="tx1">
                    <a:lumMod val="65000"/>
                    <a:lumOff val="35000"/>
                  </a:schemeClr>
                </a:solidFill>
              </a:rPr>
              <a:t>MLOps</a:t>
            </a:r>
            <a:r>
              <a:rPr lang="en-GB" sz="1800" dirty="0">
                <a:solidFill>
                  <a:schemeClr val="tx1">
                    <a:lumMod val="65000"/>
                    <a:lumOff val="35000"/>
                  </a:schemeClr>
                </a:solidFill>
              </a:rPr>
              <a:t> </a:t>
            </a:r>
            <a:r>
              <a:rPr lang="en-GB" sz="1800" b="0" i="0" dirty="0">
                <a:solidFill>
                  <a:schemeClr val="tx1">
                    <a:lumMod val="65000"/>
                    <a:lumOff val="35000"/>
                  </a:schemeClr>
                </a:solidFill>
                <a:effectLst/>
              </a:rPr>
              <a:t>development flows</a:t>
            </a:r>
          </a:p>
          <a:p>
            <a:endParaRPr lang="en-GB" sz="1800" dirty="0">
              <a:solidFill>
                <a:schemeClr val="tx1">
                  <a:lumMod val="65000"/>
                  <a:lumOff val="35000"/>
                </a:schemeClr>
              </a:solidFill>
            </a:endParaRPr>
          </a:p>
          <a:p>
            <a:endParaRPr lang="en-GB" sz="1800" dirty="0">
              <a:solidFill>
                <a:srgbClr val="000000"/>
              </a:solidFill>
            </a:endParaRPr>
          </a:p>
          <a:p>
            <a:endParaRPr lang="en-GB" sz="1800" dirty="0">
              <a:solidFill>
                <a:srgbClr val="000000"/>
              </a:solidFill>
            </a:endParaRPr>
          </a:p>
        </p:txBody>
      </p:sp>
      <p:sp>
        <p:nvSpPr>
          <p:cNvPr id="7" name="Rectangle 6">
            <a:extLst>
              <a:ext uri="{FF2B5EF4-FFF2-40B4-BE49-F238E27FC236}">
                <a16:creationId xmlns:a16="http://schemas.microsoft.com/office/drawing/2014/main" id="{905104DD-E2CB-4A8A-925F-DA0436758A10}"/>
              </a:ext>
            </a:extLst>
          </p:cNvPr>
          <p:cNvSpPr/>
          <p:nvPr/>
        </p:nvSpPr>
        <p:spPr>
          <a:xfrm>
            <a:off x="5419912" y="1377002"/>
            <a:ext cx="4087945" cy="47835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dirty="0">
                <a:solidFill>
                  <a:schemeClr val="bg1"/>
                </a:solidFill>
              </a:rPr>
              <a:t>Arm Fixed Virtual Platforms (FVPs)</a:t>
            </a:r>
          </a:p>
          <a:p>
            <a:pPr algn="ctr" defTabSz="453340"/>
            <a:r>
              <a:rPr lang="en-US" sz="2000" dirty="0">
                <a:solidFill>
                  <a:schemeClr val="bg1"/>
                </a:solidFill>
              </a:rPr>
              <a:t>of all Cortex-M Processors</a:t>
            </a:r>
            <a:endParaRPr lang="en-GB" sz="2000" dirty="0">
              <a:solidFill>
                <a:schemeClr val="bg1"/>
              </a:solidFill>
            </a:endParaRPr>
          </a:p>
        </p:txBody>
      </p:sp>
      <p:sp>
        <p:nvSpPr>
          <p:cNvPr id="8" name="Rectangle 7">
            <a:extLst>
              <a:ext uri="{FF2B5EF4-FFF2-40B4-BE49-F238E27FC236}">
                <a16:creationId xmlns:a16="http://schemas.microsoft.com/office/drawing/2014/main" id="{F902E442-80C4-485D-A684-DBAE4FA2132D}"/>
              </a:ext>
            </a:extLst>
          </p:cNvPr>
          <p:cNvSpPr/>
          <p:nvPr/>
        </p:nvSpPr>
        <p:spPr>
          <a:xfrm>
            <a:off x="5660757" y="2121975"/>
            <a:ext cx="1671237"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dirty="0">
                <a:solidFill>
                  <a:prstClr val="white"/>
                </a:solidFill>
              </a:rPr>
              <a:t>Cortex-M</a:t>
            </a:r>
          </a:p>
          <a:p>
            <a:pPr marL="231775" indent="-115570" defTabSz="453340">
              <a:buFont typeface="Arial" panose="020B0604020202020204" pitchFamily="34" charset="0"/>
              <a:buChar char="•"/>
            </a:pPr>
            <a:r>
              <a:rPr lang="en-US" sz="1400" dirty="0"/>
              <a:t>TrustZone</a:t>
            </a:r>
            <a:endParaRPr lang="en-US" sz="1400" dirty="0">
              <a:cs typeface="Calibri"/>
            </a:endParaRPr>
          </a:p>
          <a:p>
            <a:pPr marL="231775" indent="-115570" defTabSz="453340">
              <a:buFont typeface="Arial" panose="020B0604020202020204" pitchFamily="34" charset="0"/>
              <a:buChar char="•"/>
            </a:pPr>
            <a:r>
              <a:rPr lang="en-US" sz="1400" dirty="0">
                <a:solidFill>
                  <a:prstClr val="white"/>
                </a:solidFill>
              </a:rPr>
              <a:t>SIMD</a:t>
            </a:r>
            <a:endParaRPr lang="en-US" sz="1400" dirty="0">
              <a:solidFill>
                <a:prstClr val="white"/>
              </a:solidFill>
              <a:cs typeface="Calibri"/>
            </a:endParaRPr>
          </a:p>
          <a:p>
            <a:pPr marL="231775" indent="-115570" defTabSz="453340">
              <a:buFont typeface="Arial" panose="020B0604020202020204" pitchFamily="34" charset="0"/>
              <a:buChar char="•"/>
            </a:pPr>
            <a:r>
              <a:rPr lang="en-US" sz="1400" dirty="0">
                <a:solidFill>
                  <a:prstClr val="white"/>
                </a:solidFill>
              </a:rPr>
              <a:t>Helium </a:t>
            </a:r>
            <a:br>
              <a:rPr lang="en-US" sz="1400" dirty="0">
                <a:solidFill>
                  <a:prstClr val="white"/>
                </a:solidFill>
              </a:rPr>
            </a:br>
            <a:endParaRPr lang="en-US" sz="1400" dirty="0">
              <a:solidFill>
                <a:prstClr val="white"/>
              </a:solidFill>
              <a:cs typeface="Calibri"/>
            </a:endParaRPr>
          </a:p>
          <a:p>
            <a:pPr marL="231775" indent="-115570" defTabSz="453340">
              <a:buFont typeface="Arial" panose="020B0604020202020204" pitchFamily="34" charset="0"/>
              <a:buChar char="•"/>
            </a:pPr>
            <a:endParaRPr lang="en-US" sz="1400" dirty="0">
              <a:solidFill>
                <a:prstClr val="white"/>
              </a:solidFill>
              <a:cs typeface="Calibri"/>
            </a:endParaRPr>
          </a:p>
          <a:p>
            <a:pPr defTabSz="453340"/>
            <a:endParaRPr lang="en-US" sz="1600" dirty="0">
              <a:solidFill>
                <a:prstClr val="white"/>
              </a:solidFill>
            </a:endParaRPr>
          </a:p>
        </p:txBody>
      </p:sp>
      <p:sp>
        <p:nvSpPr>
          <p:cNvPr id="9" name="Rectangle 8">
            <a:extLst>
              <a:ext uri="{FF2B5EF4-FFF2-40B4-BE49-F238E27FC236}">
                <a16:creationId xmlns:a16="http://schemas.microsoft.com/office/drawing/2014/main" id="{E6BE769A-E12A-4E20-91D0-A0D592592F4A}"/>
              </a:ext>
            </a:extLst>
          </p:cNvPr>
          <p:cNvSpPr/>
          <p:nvPr/>
        </p:nvSpPr>
        <p:spPr>
          <a:xfrm>
            <a:off x="7582819" y="2121975"/>
            <a:ext cx="1671237"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dirty="0"/>
              <a:t>Ethos-U65/U55</a:t>
            </a:r>
          </a:p>
          <a:p>
            <a:pPr defTabSz="453340"/>
            <a:r>
              <a:rPr lang="en-US" dirty="0"/>
              <a:t>microNPU</a:t>
            </a:r>
          </a:p>
          <a:p>
            <a:pPr marL="231775" indent="-115570" defTabSz="453340">
              <a:buFont typeface="Arial" panose="020B0604020202020204" pitchFamily="34" charset="0"/>
              <a:buChar char="•"/>
            </a:pPr>
            <a:endParaRPr lang="en-US" sz="1400" dirty="0">
              <a:solidFill>
                <a:prstClr val="white"/>
              </a:solidFill>
              <a:cs typeface="Calibri"/>
            </a:endParaRPr>
          </a:p>
          <a:p>
            <a:pPr defTabSz="453340"/>
            <a:endParaRPr lang="en-US" sz="1600" dirty="0">
              <a:solidFill>
                <a:prstClr val="white"/>
              </a:solidFill>
            </a:endParaRPr>
          </a:p>
        </p:txBody>
      </p:sp>
      <p:sp>
        <p:nvSpPr>
          <p:cNvPr id="10" name="Rectangle 9">
            <a:extLst>
              <a:ext uri="{FF2B5EF4-FFF2-40B4-BE49-F238E27FC236}">
                <a16:creationId xmlns:a16="http://schemas.microsoft.com/office/drawing/2014/main" id="{AC42DAEB-7B16-41C1-AB32-2C0F7BF787C4}"/>
              </a:ext>
            </a:extLst>
          </p:cNvPr>
          <p:cNvSpPr/>
          <p:nvPr/>
        </p:nvSpPr>
        <p:spPr>
          <a:xfrm>
            <a:off x="5660757" y="3455182"/>
            <a:ext cx="1671237" cy="1137666"/>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Memory</a:t>
            </a:r>
          </a:p>
          <a:p>
            <a:pPr marL="231775" indent="-115888" defTabSz="453340">
              <a:buFont typeface="Arial" panose="020B0604020202020204" pitchFamily="34" charset="0"/>
              <a:buChar char="•"/>
            </a:pPr>
            <a:r>
              <a:rPr lang="en-US" sz="1400">
                <a:solidFill>
                  <a:prstClr val="white"/>
                </a:solidFill>
              </a:rPr>
              <a:t>Secure/</a:t>
            </a:r>
            <a:br>
              <a:rPr lang="en-US" sz="1400">
                <a:solidFill>
                  <a:prstClr val="white"/>
                </a:solidFill>
              </a:rPr>
            </a:br>
            <a:r>
              <a:rPr lang="en-US" sz="1400">
                <a:solidFill>
                  <a:prstClr val="white"/>
                </a:solidFill>
              </a:rPr>
              <a:t>Non-secure</a:t>
            </a:r>
          </a:p>
          <a:p>
            <a:pPr marL="231775" indent="-115888" defTabSz="453340">
              <a:buFont typeface="Arial" panose="020B0604020202020204" pitchFamily="34" charset="0"/>
              <a:buChar char="•"/>
            </a:pPr>
            <a:r>
              <a:rPr lang="en-US" sz="1400">
                <a:solidFill>
                  <a:prstClr val="white"/>
                </a:solidFill>
              </a:rPr>
              <a:t>DMA</a:t>
            </a: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1" name="Rectangle 10">
            <a:extLst>
              <a:ext uri="{FF2B5EF4-FFF2-40B4-BE49-F238E27FC236}">
                <a16:creationId xmlns:a16="http://schemas.microsoft.com/office/drawing/2014/main" id="{7971A8AF-B10D-4AF2-BF3B-8D580C81F1DD}"/>
              </a:ext>
            </a:extLst>
          </p:cNvPr>
          <p:cNvSpPr/>
          <p:nvPr/>
        </p:nvSpPr>
        <p:spPr>
          <a:xfrm>
            <a:off x="7582819" y="3455182"/>
            <a:ext cx="1671237" cy="1137666"/>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Peripherals</a:t>
            </a:r>
          </a:p>
          <a:p>
            <a:pPr marL="231775" indent="-115888" defTabSz="453340">
              <a:buFont typeface="Arial" panose="020B0604020202020204" pitchFamily="34" charset="0"/>
              <a:buChar char="•"/>
            </a:pPr>
            <a:r>
              <a:rPr lang="en-US" sz="1400">
                <a:solidFill>
                  <a:prstClr val="white"/>
                </a:solidFill>
              </a:rPr>
              <a:t>GPIO</a:t>
            </a:r>
          </a:p>
          <a:p>
            <a:pPr marL="231775" indent="-115888" defTabSz="453340">
              <a:buFont typeface="Arial" panose="020B0604020202020204" pitchFamily="34" charset="0"/>
              <a:buChar char="•"/>
            </a:pPr>
            <a:r>
              <a:rPr lang="en-US" sz="1400">
                <a:solidFill>
                  <a:prstClr val="white"/>
                </a:solidFill>
              </a:rPr>
              <a:t>UART, SPI, I</a:t>
            </a:r>
            <a:r>
              <a:rPr lang="en-US" sz="1400" baseline="30000">
                <a:solidFill>
                  <a:prstClr val="white"/>
                </a:solidFill>
              </a:rPr>
              <a:t>2</a:t>
            </a:r>
            <a:r>
              <a:rPr lang="en-US" sz="1400">
                <a:solidFill>
                  <a:prstClr val="white"/>
                </a:solidFill>
              </a:rPr>
              <a:t>C</a:t>
            </a:r>
          </a:p>
          <a:p>
            <a:pPr marL="231775" indent="-115888" defTabSz="453340">
              <a:buFont typeface="Arial" panose="020B0604020202020204" pitchFamily="34" charset="0"/>
              <a:buChar char="•"/>
            </a:pPr>
            <a:r>
              <a:rPr lang="en-US" sz="1400">
                <a:solidFill>
                  <a:prstClr val="white"/>
                </a:solidFill>
              </a:rPr>
              <a:t>Ethernet</a:t>
            </a:r>
          </a:p>
          <a:p>
            <a:pPr marL="231775" indent="-115888" defTabSz="453340">
              <a:buFont typeface="Arial" panose="020B0604020202020204" pitchFamily="34" charset="0"/>
              <a:buChar char="•"/>
            </a:pPr>
            <a:endParaRPr lang="en-US" sz="1400">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2" name="Rectangle 11">
            <a:extLst>
              <a:ext uri="{FF2B5EF4-FFF2-40B4-BE49-F238E27FC236}">
                <a16:creationId xmlns:a16="http://schemas.microsoft.com/office/drawing/2014/main" id="{F6C91735-30A1-491D-BC96-A82D77183B64}"/>
              </a:ext>
            </a:extLst>
          </p:cNvPr>
          <p:cNvSpPr/>
          <p:nvPr/>
        </p:nvSpPr>
        <p:spPr>
          <a:xfrm>
            <a:off x="5660757" y="4788388"/>
            <a:ext cx="1671237" cy="1137666"/>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Virtual I/O</a:t>
            </a:r>
          </a:p>
          <a:p>
            <a:pPr marL="231775" indent="-115888" defTabSz="453340">
              <a:buFont typeface="Arial" panose="020B0604020202020204" pitchFamily="34" charset="0"/>
              <a:buChar char="•"/>
            </a:pPr>
            <a:r>
              <a:rPr lang="en-US" sz="1400">
                <a:solidFill>
                  <a:prstClr val="white"/>
                </a:solidFill>
              </a:rPr>
              <a:t>Data values</a:t>
            </a:r>
          </a:p>
          <a:p>
            <a:pPr marL="231775" indent="-115888" defTabSz="453340">
              <a:buFont typeface="Arial" panose="020B0604020202020204" pitchFamily="34" charset="0"/>
              <a:buChar char="•"/>
            </a:pPr>
            <a:r>
              <a:rPr lang="en-US" sz="1400">
                <a:solidFill>
                  <a:prstClr val="white"/>
                </a:solidFill>
              </a:rPr>
              <a:t>Streaming</a:t>
            </a:r>
          </a:p>
          <a:p>
            <a:pPr marL="231775" indent="-115888" defTabSz="453340">
              <a:buFont typeface="Arial" panose="020B0604020202020204" pitchFamily="34" charset="0"/>
              <a:buChar char="•"/>
            </a:pPr>
            <a:r>
              <a:rPr lang="en-US" sz="1400">
                <a:solidFill>
                  <a:prstClr val="white"/>
                </a:solidFill>
              </a:rPr>
              <a:t>BSD-Socket</a:t>
            </a:r>
          </a:p>
          <a:p>
            <a:pPr marL="115887" defTabSz="453340"/>
            <a:endParaRPr lang="en-US" sz="1400">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3" name="Rectangle 12">
            <a:extLst>
              <a:ext uri="{FF2B5EF4-FFF2-40B4-BE49-F238E27FC236}">
                <a16:creationId xmlns:a16="http://schemas.microsoft.com/office/drawing/2014/main" id="{A63C8E85-BE7B-4FE5-9694-BB8EBF312473}"/>
              </a:ext>
            </a:extLst>
          </p:cNvPr>
          <p:cNvSpPr/>
          <p:nvPr/>
        </p:nvSpPr>
        <p:spPr>
          <a:xfrm>
            <a:off x="7582819" y="4788388"/>
            <a:ext cx="1671237" cy="1137666"/>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Debug Interface</a:t>
            </a:r>
          </a:p>
          <a:p>
            <a:pPr marL="231775" indent="-115888" defTabSz="453340">
              <a:buFont typeface="Arial" panose="020B0604020202020204" pitchFamily="34" charset="0"/>
              <a:buChar char="•"/>
            </a:pPr>
            <a:r>
              <a:rPr lang="en-US" sz="1400">
                <a:solidFill>
                  <a:prstClr val="white"/>
                </a:solidFill>
              </a:rPr>
              <a:t>MDK, DS</a:t>
            </a:r>
          </a:p>
          <a:p>
            <a:pPr marL="231775" indent="-115888" defTabSz="453340">
              <a:buFont typeface="Arial" panose="020B0604020202020204" pitchFamily="34" charset="0"/>
              <a:buChar char="•"/>
            </a:pPr>
            <a:r>
              <a:rPr lang="en-US" sz="1400">
                <a:solidFill>
                  <a:prstClr val="white"/>
                </a:solidFill>
              </a:rPr>
              <a:t>GDB</a:t>
            </a:r>
          </a:p>
          <a:p>
            <a:pPr marL="231775" indent="-115888" defTabSz="453340">
              <a:buFont typeface="Arial" panose="020B0604020202020204" pitchFamily="34" charset="0"/>
              <a:buChar char="•"/>
            </a:pPr>
            <a:r>
              <a:rPr lang="en-US" sz="1400">
                <a:solidFill>
                  <a:prstClr val="white"/>
                </a:solidFill>
              </a:rPr>
              <a:t>Event Recorder</a:t>
            </a:r>
          </a:p>
        </p:txBody>
      </p:sp>
      <p:sp>
        <p:nvSpPr>
          <p:cNvPr id="14" name="Rectangle 13">
            <a:extLst>
              <a:ext uri="{FF2B5EF4-FFF2-40B4-BE49-F238E27FC236}">
                <a16:creationId xmlns:a16="http://schemas.microsoft.com/office/drawing/2014/main" id="{6B7D5A78-171F-435C-A748-0D975BFC8D7A}"/>
              </a:ext>
            </a:extLst>
          </p:cNvPr>
          <p:cNvSpPr/>
          <p:nvPr/>
        </p:nvSpPr>
        <p:spPr>
          <a:xfrm>
            <a:off x="9666642" y="1386099"/>
            <a:ext cx="2036312" cy="254184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a:solidFill>
                  <a:schemeClr val="bg1"/>
                </a:solidFill>
              </a:rPr>
              <a:t>Developer Resources</a:t>
            </a:r>
          </a:p>
        </p:txBody>
      </p:sp>
      <p:sp>
        <p:nvSpPr>
          <p:cNvPr id="15" name="Rectangle 14">
            <a:extLst>
              <a:ext uri="{FF2B5EF4-FFF2-40B4-BE49-F238E27FC236}">
                <a16:creationId xmlns:a16="http://schemas.microsoft.com/office/drawing/2014/main" id="{7FB0CDE3-1AEC-4E33-950D-0EF4165790CD}"/>
              </a:ext>
            </a:extLst>
          </p:cNvPr>
          <p:cNvSpPr/>
          <p:nvPr/>
        </p:nvSpPr>
        <p:spPr>
          <a:xfrm>
            <a:off x="9668918" y="4102873"/>
            <a:ext cx="2036312" cy="205226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a:solidFill>
                  <a:schemeClr val="bg1"/>
                </a:solidFill>
              </a:rPr>
              <a:t>AWS Cloud </a:t>
            </a:r>
            <a:br>
              <a:rPr lang="en-US" sz="2000">
                <a:solidFill>
                  <a:schemeClr val="bg1"/>
                </a:solidFill>
              </a:rPr>
            </a:br>
            <a:r>
              <a:rPr lang="en-US" sz="2000">
                <a:solidFill>
                  <a:schemeClr val="bg1"/>
                </a:solidFill>
              </a:rPr>
              <a:t>Service</a:t>
            </a:r>
          </a:p>
        </p:txBody>
      </p:sp>
      <p:sp>
        <p:nvSpPr>
          <p:cNvPr id="16" name="Rectangle 15">
            <a:extLst>
              <a:ext uri="{FF2B5EF4-FFF2-40B4-BE49-F238E27FC236}">
                <a16:creationId xmlns:a16="http://schemas.microsoft.com/office/drawing/2014/main" id="{58DAE17C-A09A-42DC-B522-653084D04356}"/>
              </a:ext>
            </a:extLst>
          </p:cNvPr>
          <p:cNvSpPr/>
          <p:nvPr/>
        </p:nvSpPr>
        <p:spPr>
          <a:xfrm>
            <a:off x="9864268" y="2196104"/>
            <a:ext cx="1671237" cy="155127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marL="231775" indent="-115888" defTabSz="453340">
              <a:spcAft>
                <a:spcPts val="600"/>
              </a:spcAft>
              <a:buFont typeface="Arial" panose="020B0604020202020204" pitchFamily="34" charset="0"/>
              <a:buChar char="•"/>
            </a:pPr>
            <a:r>
              <a:rPr lang="en-US" sz="1400">
                <a:solidFill>
                  <a:prstClr val="white"/>
                </a:solidFill>
              </a:rPr>
              <a:t>I/O drivers</a:t>
            </a:r>
          </a:p>
          <a:p>
            <a:pPr marL="231775" indent="-115888" defTabSz="453340">
              <a:spcAft>
                <a:spcPts val="600"/>
              </a:spcAft>
              <a:buFont typeface="Arial" panose="020B0604020202020204" pitchFamily="34" charset="0"/>
              <a:buChar char="•"/>
            </a:pPr>
            <a:r>
              <a:rPr lang="en-US" sz="1400">
                <a:solidFill>
                  <a:prstClr val="white"/>
                </a:solidFill>
              </a:rPr>
              <a:t>Test scripts</a:t>
            </a:r>
          </a:p>
          <a:p>
            <a:pPr marL="231775" indent="-115888" defTabSz="453340">
              <a:spcAft>
                <a:spcPts val="600"/>
              </a:spcAft>
              <a:buFont typeface="Arial" panose="020B0604020202020204" pitchFamily="34" charset="0"/>
              <a:buChar char="•"/>
            </a:pPr>
            <a:r>
              <a:rPr lang="en-US" sz="1400">
                <a:solidFill>
                  <a:prstClr val="white"/>
                </a:solidFill>
              </a:rPr>
              <a:t>CI/CD integration</a:t>
            </a:r>
          </a:p>
          <a:p>
            <a:pPr marL="231775" indent="-115888" defTabSz="453340">
              <a:spcAft>
                <a:spcPts val="600"/>
              </a:spcAft>
              <a:buFont typeface="Arial" panose="020B0604020202020204" pitchFamily="34" charset="0"/>
              <a:buChar char="•"/>
            </a:pPr>
            <a:r>
              <a:rPr lang="en-US" sz="1400">
                <a:solidFill>
                  <a:prstClr val="white"/>
                </a:solidFill>
              </a:rPr>
              <a:t>Usage examples</a:t>
            </a:r>
          </a:p>
          <a:p>
            <a:pPr marL="231775" indent="-115888" defTabSz="453340">
              <a:spcAft>
                <a:spcPts val="600"/>
              </a:spcAft>
              <a:buFont typeface="Arial" panose="020B0604020202020204" pitchFamily="34" charset="0"/>
              <a:buChar char="•"/>
            </a:pPr>
            <a:r>
              <a:rPr lang="en-US" sz="1400">
                <a:solidFill>
                  <a:prstClr val="white"/>
                </a:solidFill>
              </a:rPr>
              <a:t>Test report tools</a:t>
            </a:r>
          </a:p>
          <a:p>
            <a:pPr marL="115887" defTabSz="453340"/>
            <a:endParaRPr lang="en-US" sz="1400">
              <a:solidFill>
                <a:prstClr val="white"/>
              </a:solidFill>
            </a:endParaRPr>
          </a:p>
          <a:p>
            <a:pPr defTabSz="453340"/>
            <a:endParaRPr lang="en-US" sz="1600">
              <a:solidFill>
                <a:prstClr val="white"/>
              </a:solidFill>
            </a:endParaRPr>
          </a:p>
        </p:txBody>
      </p:sp>
      <p:sp>
        <p:nvSpPr>
          <p:cNvPr id="17" name="Rectangle 16">
            <a:extLst>
              <a:ext uri="{FF2B5EF4-FFF2-40B4-BE49-F238E27FC236}">
                <a16:creationId xmlns:a16="http://schemas.microsoft.com/office/drawing/2014/main" id="{55E836FF-C8EC-4B97-A12A-18F445DE5952}"/>
              </a:ext>
            </a:extLst>
          </p:cNvPr>
          <p:cNvSpPr/>
          <p:nvPr/>
        </p:nvSpPr>
        <p:spPr>
          <a:xfrm>
            <a:off x="9852895" y="4916418"/>
            <a:ext cx="1671237" cy="1039105"/>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marL="231775" indent="-115888" defTabSz="453340">
              <a:spcAft>
                <a:spcPts val="600"/>
              </a:spcAft>
              <a:buFont typeface="Arial" panose="020B0604020202020204" pitchFamily="34" charset="0"/>
              <a:buChar char="•"/>
            </a:pPr>
            <a:r>
              <a:rPr lang="en-US" sz="1400" dirty="0">
                <a:solidFill>
                  <a:prstClr val="white"/>
                </a:solidFill>
              </a:rPr>
              <a:t>Arm FVP models</a:t>
            </a:r>
          </a:p>
          <a:p>
            <a:pPr marL="231775" indent="-115888" defTabSz="453340">
              <a:spcAft>
                <a:spcPts val="600"/>
              </a:spcAft>
              <a:buFont typeface="Arial" panose="020B0604020202020204" pitchFamily="34" charset="0"/>
              <a:buChar char="•"/>
            </a:pPr>
            <a:r>
              <a:rPr lang="en-US" sz="1400" dirty="0">
                <a:solidFill>
                  <a:prstClr val="white"/>
                </a:solidFill>
              </a:rPr>
              <a:t>C/C++ Compiler</a:t>
            </a:r>
          </a:p>
          <a:p>
            <a:pPr marL="231775" indent="-115888" defTabSz="453340">
              <a:spcAft>
                <a:spcPts val="600"/>
              </a:spcAft>
              <a:buFont typeface="Arial" panose="020B0604020202020204" pitchFamily="34" charset="0"/>
              <a:buChar char="•"/>
            </a:pPr>
            <a:r>
              <a:rPr lang="en-US" sz="1400" dirty="0">
                <a:solidFill>
                  <a:prstClr val="white"/>
                </a:solidFill>
              </a:rPr>
              <a:t>Build utilities</a:t>
            </a:r>
          </a:p>
        </p:txBody>
      </p:sp>
    </p:spTree>
    <p:extLst>
      <p:ext uri="{BB962C8B-B14F-4D97-AF65-F5344CB8AC3E}">
        <p14:creationId xmlns:p14="http://schemas.microsoft.com/office/powerpoint/2010/main" val="1961994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E513909-709E-4CAF-B74D-0E92ED43B7B5}"/>
              </a:ext>
            </a:extLst>
          </p:cNvPr>
          <p:cNvSpPr/>
          <p:nvPr/>
        </p:nvSpPr>
        <p:spPr>
          <a:xfrm>
            <a:off x="639825" y="4244376"/>
            <a:ext cx="8083550" cy="781050"/>
          </a:xfrm>
          <a:prstGeom prst="rect">
            <a:avLst/>
          </a:prstGeom>
          <a:solidFill>
            <a:schemeClr val="accent5">
              <a:lumMod val="60000"/>
              <a:lumOff val="4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400" kern="0" dirty="0">
                <a:solidFill>
                  <a:srgbClr val="000000"/>
                </a:solidFill>
                <a:latin typeface="+mn-lt"/>
                <a:ea typeface="ＭＳ Ｐゴシック"/>
              </a:rPr>
              <a:t>Virtual</a:t>
            </a:r>
            <a:br>
              <a:rPr lang="en-US" sz="1400" kern="0" dirty="0">
                <a:solidFill>
                  <a:srgbClr val="000000"/>
                </a:solidFill>
                <a:latin typeface="+mn-lt"/>
                <a:ea typeface="ＭＳ Ｐゴシック"/>
              </a:rPr>
            </a:br>
            <a:r>
              <a:rPr lang="en-US" sz="1400" kern="0" dirty="0">
                <a:solidFill>
                  <a:srgbClr val="000000"/>
                </a:solidFill>
                <a:latin typeface="+mn-lt"/>
                <a:ea typeface="ＭＳ Ｐゴシック"/>
              </a:rPr>
              <a:t>Target</a:t>
            </a:r>
            <a:br>
              <a:rPr lang="en-US" sz="1400" kern="0" dirty="0">
                <a:solidFill>
                  <a:srgbClr val="000000"/>
                </a:solidFill>
                <a:latin typeface="+mn-lt"/>
                <a:ea typeface="ＭＳ Ｐゴシック"/>
              </a:rPr>
            </a:br>
            <a:endParaRPr lang="en-GB" sz="1400" kern="0" dirty="0">
              <a:solidFill>
                <a:srgbClr val="000000"/>
              </a:solidFill>
              <a:latin typeface="+mn-lt"/>
              <a:ea typeface="ＭＳ Ｐゴシック"/>
            </a:endParaRPr>
          </a:p>
        </p:txBody>
      </p:sp>
      <p:sp>
        <p:nvSpPr>
          <p:cNvPr id="3" name="TextBox 2">
            <a:extLst>
              <a:ext uri="{FF2B5EF4-FFF2-40B4-BE49-F238E27FC236}">
                <a16:creationId xmlns:a16="http://schemas.microsoft.com/office/drawing/2014/main" id="{9DCD7761-9349-4087-AD73-D3888F0E894B}"/>
              </a:ext>
            </a:extLst>
          </p:cNvPr>
          <p:cNvSpPr txBox="1"/>
          <p:nvPr/>
        </p:nvSpPr>
        <p:spPr>
          <a:xfrm>
            <a:off x="637738" y="1057974"/>
            <a:ext cx="8079286" cy="2082428"/>
          </a:xfrm>
          <a:prstGeom prst="rect">
            <a:avLst/>
          </a:prstGeom>
          <a:solidFill>
            <a:schemeClr val="bg2"/>
          </a:solidFill>
          <a:ln>
            <a:solidFill>
              <a:schemeClr val="tx1"/>
            </a:solidFill>
            <a:prstDash val="dash"/>
          </a:ln>
        </p:spPr>
        <p:txBody>
          <a:bodyPr wrap="square" lIns="0" tIns="0" rIns="0" bIns="0" rtlCol="0">
            <a:noAutofit/>
          </a:bodyPr>
          <a:lstStyle/>
          <a:p>
            <a:pPr algn="ctr" defTabSz="456936" eaLnBrk="1" fontAlgn="auto" hangingPunct="1">
              <a:spcBef>
                <a:spcPts val="0"/>
              </a:spcBef>
              <a:spcAft>
                <a:spcPts val="0"/>
              </a:spcAft>
              <a:defRPr/>
            </a:pPr>
            <a:r>
              <a:rPr lang="en-US" sz="1600" kern="0">
                <a:solidFill>
                  <a:schemeClr val="accent2"/>
                </a:solidFill>
                <a:latin typeface="+mn-lt"/>
              </a:rPr>
              <a:t>User Application Code (Example)</a:t>
            </a:r>
            <a:endParaRPr lang="en-GB" sz="1600" kern="0">
              <a:solidFill>
                <a:schemeClr val="accent2"/>
              </a:solidFill>
              <a:latin typeface="+mn-lt"/>
            </a:endParaRPr>
          </a:p>
        </p:txBody>
      </p:sp>
      <p:sp>
        <p:nvSpPr>
          <p:cNvPr id="21" name="Rectangle 20">
            <a:extLst>
              <a:ext uri="{FF2B5EF4-FFF2-40B4-BE49-F238E27FC236}">
                <a16:creationId xmlns:a16="http://schemas.microsoft.com/office/drawing/2014/main" id="{55D6DD88-1FD7-4BA4-AB28-44E626DD2497}"/>
              </a:ext>
            </a:extLst>
          </p:cNvPr>
          <p:cNvSpPr/>
          <p:nvPr/>
        </p:nvSpPr>
        <p:spPr>
          <a:xfrm>
            <a:off x="626475" y="3273249"/>
            <a:ext cx="8084167" cy="81724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400" kern="0">
                <a:solidFill>
                  <a:srgbClr val="000000"/>
                </a:solidFill>
                <a:latin typeface="+mn-lt"/>
                <a:ea typeface="ＭＳ Ｐゴシック"/>
              </a:rPr>
              <a:t>Virtual</a:t>
            </a:r>
            <a:br>
              <a:rPr lang="en-US" sz="1400" kern="0">
                <a:latin typeface="+mn-lt"/>
              </a:rPr>
            </a:br>
            <a:r>
              <a:rPr lang="en-US" sz="1400" kern="0">
                <a:latin typeface="+mn-lt"/>
              </a:rPr>
              <a:t>Interfaces</a:t>
            </a:r>
            <a:endParaRPr lang="en-GB" sz="1400" kern="0">
              <a:solidFill>
                <a:srgbClr val="000000"/>
              </a:solidFill>
              <a:latin typeface="+mn-lt"/>
              <a:ea typeface="ＭＳ Ｐゴシック"/>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3168137" y="5399609"/>
            <a:ext cx="1645062" cy="664162"/>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ea typeface="ＭＳ Ｐゴシック"/>
              </a:rPr>
              <a:t>Events on changes of LEDs</a:t>
            </a:r>
            <a:endParaRPr lang="en-US" sz="1200" kern="0">
              <a:solidFill>
                <a:srgbClr val="FFFFFF"/>
              </a:solidFill>
              <a:latin typeface="+mn-lt"/>
              <a:ea typeface="ＭＳ Ｐゴシック"/>
              <a:cs typeface="Calibri"/>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400028" y="2745749"/>
            <a:ext cx="1160347" cy="2660676"/>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3168137" y="3353476"/>
            <a:ext cx="1645062" cy="597315"/>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CMSIS-VIO</a:t>
            </a:r>
            <a:br>
              <a:rPr lang="en-US" sz="1400" kern="0">
                <a:solidFill>
                  <a:srgbClr val="FFFFFF"/>
                </a:solidFill>
                <a:latin typeface="+mn-lt"/>
              </a:rPr>
            </a:br>
            <a:r>
              <a:rPr lang="en-US" sz="1400" kern="0">
                <a:solidFill>
                  <a:srgbClr val="FFFFFF"/>
                </a:solidFill>
                <a:latin typeface="+mn-lt"/>
              </a:rPr>
              <a:t>for Switches/LEDs</a:t>
            </a:r>
            <a:endParaRPr lang="en-US" sz="1200" kern="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1302874" y="1414842"/>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1302874" y="1997355"/>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5033399" y="5392958"/>
            <a:ext cx="1645063" cy="670854"/>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Python Interface:</a:t>
            </a:r>
          </a:p>
          <a:p>
            <a:pPr defTabSz="456936">
              <a:spcBef>
                <a:spcPts val="0"/>
              </a:spcBef>
              <a:spcAft>
                <a:spcPts val="0"/>
              </a:spcAft>
              <a:defRPr/>
            </a:pPr>
            <a:r>
              <a:rPr lang="en-US" sz="1200" kern="0" dirty="0">
                <a:solidFill>
                  <a:srgbClr val="FFFFFF"/>
                </a:solidFill>
                <a:latin typeface="+mn-lt"/>
                <a:ea typeface="ＭＳ Ｐゴシック"/>
                <a:cs typeface="Calibri"/>
              </a:rPr>
              <a:t>  - Script for Audio</a:t>
            </a:r>
            <a:br>
              <a:rPr lang="en-US" sz="1200" kern="0" dirty="0">
                <a:solidFill>
                  <a:srgbClr val="FFFFFF"/>
                </a:solidFill>
                <a:latin typeface="+mn-lt"/>
                <a:ea typeface="ＭＳ Ｐゴシック"/>
                <a:cs typeface="Calibri"/>
              </a:rPr>
            </a:br>
            <a:r>
              <a:rPr lang="en-US" sz="1200" kern="0">
                <a:solidFill>
                  <a:srgbClr val="FFFFFF"/>
                </a:solidFill>
                <a:latin typeface="+mn-lt"/>
                <a:ea typeface="ＭＳ Ｐゴシック"/>
                <a:cs typeface="Calibri"/>
              </a:rPr>
              <a:t>    input/output</a:t>
            </a:r>
            <a:endParaRPr lang="en-US" sz="1200" kern="0" dirty="0">
              <a:solidFill>
                <a:srgbClr val="FFFFFF"/>
              </a:solidFill>
              <a:latin typeface="+mn-lt"/>
              <a:cs typeface="Calibri"/>
            </a:endParaRPr>
          </a:p>
        </p:txBody>
      </p:sp>
      <p:sp>
        <p:nvSpPr>
          <p:cNvPr id="33" name="Down Arrow 28">
            <a:extLst>
              <a:ext uri="{FF2B5EF4-FFF2-40B4-BE49-F238E27FC236}">
                <a16:creationId xmlns:a16="http://schemas.microsoft.com/office/drawing/2014/main" id="{0CA77243-2CE9-4FEA-94E0-244BC67E78BD}"/>
              </a:ext>
            </a:extLst>
          </p:cNvPr>
          <p:cNvSpPr/>
          <p:nvPr/>
        </p:nvSpPr>
        <p:spPr>
          <a:xfrm>
            <a:off x="5257458" y="2709258"/>
            <a:ext cx="1160347" cy="2686058"/>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7128298" y="2003686"/>
            <a:ext cx="1160347" cy="1358884"/>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4" name="TextBox 63">
            <a:extLst>
              <a:ext uri="{FF2B5EF4-FFF2-40B4-BE49-F238E27FC236}">
                <a16:creationId xmlns:a16="http://schemas.microsoft.com/office/drawing/2014/main" id="{E6AE87CE-C7E3-4059-B2F7-3E421B34CA4F}"/>
              </a:ext>
            </a:extLst>
          </p:cNvPr>
          <p:cNvSpPr txBox="1"/>
          <p:nvPr/>
        </p:nvSpPr>
        <p:spPr>
          <a:xfrm>
            <a:off x="6885707" y="3018007"/>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200"/>
              <a:t>Ethernet</a:t>
            </a:r>
            <a:endParaRPr lang="en-GB" sz="1200">
              <a:solidFill>
                <a:schemeClr val="accent1"/>
              </a:solidFill>
              <a:latin typeface="+mn-lt"/>
              <a:ea typeface="+mn-ea"/>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3168137" y="2219423"/>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Demo or test</a:t>
            </a:r>
            <a:br>
              <a:rPr lang="en-US" sz="1400" kern="0" dirty="0">
                <a:solidFill>
                  <a:srgbClr val="FFFFFF"/>
                </a:solidFill>
                <a:latin typeface="+mn-lt"/>
              </a:rPr>
            </a:br>
            <a:r>
              <a:rPr lang="en-US" sz="1400" kern="0" dirty="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5033400" y="2213074"/>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i.e. Voice</a:t>
            </a:r>
            <a:br>
              <a:rPr lang="en-US" sz="1400" kern="0">
                <a:solidFill>
                  <a:srgbClr val="FFFFFF"/>
                </a:solidFill>
                <a:latin typeface="+mn-lt"/>
              </a:rPr>
            </a:br>
            <a:r>
              <a:rPr lang="en-US" sz="1400" kern="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7153691" y="3890963"/>
            <a:ext cx="1160347" cy="1515311"/>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4" name="Rectangle 33">
            <a:extLst>
              <a:ext uri="{FF2B5EF4-FFF2-40B4-BE49-F238E27FC236}">
                <a16:creationId xmlns:a16="http://schemas.microsoft.com/office/drawing/2014/main" id="{7DCE581A-B989-45F5-A63F-785DFF7790CC}"/>
              </a:ext>
            </a:extLst>
          </p:cNvPr>
          <p:cNvSpPr/>
          <p:nvPr/>
        </p:nvSpPr>
        <p:spPr>
          <a:xfrm>
            <a:off x="3165447" y="1577956"/>
            <a:ext cx="5395752" cy="444501"/>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a:solidFill>
                  <a:srgbClr val="FFFFFF"/>
                </a:solidFill>
                <a:latin typeface="+mn-lt"/>
                <a:ea typeface="ＭＳ Ｐゴシック"/>
              </a:rPr>
              <a:t>Application that connects to Internet via BSD-Socket</a:t>
            </a:r>
            <a:endParaRPr lang="en-US" sz="1400" kern="0">
              <a:solidFill>
                <a:srgbClr val="FFFFFF"/>
              </a:solidFill>
              <a:latin typeface="+mn-lt"/>
              <a:ea typeface="ＭＳ Ｐゴシック"/>
              <a:cs typeface="Calibri"/>
            </a:endParaRPr>
          </a:p>
        </p:txBody>
      </p:sp>
      <p:sp>
        <p:nvSpPr>
          <p:cNvPr id="35" name="Rectangle 34">
            <a:extLst>
              <a:ext uri="{FF2B5EF4-FFF2-40B4-BE49-F238E27FC236}">
                <a16:creationId xmlns:a16="http://schemas.microsoft.com/office/drawing/2014/main" id="{AB095A80-2033-4914-BA20-4AFB1EC1D44C}"/>
              </a:ext>
            </a:extLst>
          </p:cNvPr>
          <p:cNvSpPr/>
          <p:nvPr/>
        </p:nvSpPr>
        <p:spPr>
          <a:xfrm>
            <a:off x="5033400" y="3353232"/>
            <a:ext cx="1645062" cy="584860"/>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ea typeface="ＭＳ Ｐゴシック"/>
              </a:rPr>
              <a:t>Audio Driver</a:t>
            </a:r>
            <a:br>
              <a:rPr lang="en-US" sz="1400" kern="0">
                <a:solidFill>
                  <a:srgbClr val="FFFFFF"/>
                </a:solidFill>
                <a:latin typeface="+mn-lt"/>
                <a:ea typeface="ＭＳ Ｐゴシック"/>
              </a:rPr>
            </a:br>
            <a:r>
              <a:rPr lang="en-US" sz="1400" kern="0">
                <a:solidFill>
                  <a:srgbClr val="FFFFFF"/>
                </a:solidFill>
                <a:latin typeface="+mn-lt"/>
                <a:ea typeface="ＭＳ Ｐゴシック"/>
              </a:rPr>
              <a:t>VSI</a:t>
            </a:r>
          </a:p>
        </p:txBody>
      </p:sp>
      <p:sp>
        <p:nvSpPr>
          <p:cNvPr id="37" name="Rectangle 36">
            <a:extLst>
              <a:ext uri="{FF2B5EF4-FFF2-40B4-BE49-F238E27FC236}">
                <a16:creationId xmlns:a16="http://schemas.microsoft.com/office/drawing/2014/main" id="{EB2465A0-66D0-4A3F-9418-AAC68906FB9C}"/>
              </a:ext>
            </a:extLst>
          </p:cNvPr>
          <p:cNvSpPr/>
          <p:nvPr/>
        </p:nvSpPr>
        <p:spPr>
          <a:xfrm>
            <a:off x="6913672" y="5399631"/>
            <a:ext cx="1645491" cy="670855"/>
          </a:xfrm>
          <a:prstGeom prst="rect">
            <a:avLst/>
          </a:prstGeom>
          <a:solidFill>
            <a:srgbClr val="58595B"/>
          </a:solidFill>
          <a:ln w="9525" cap="flat" cmpd="sng" algn="ctr">
            <a:noFill/>
            <a:prstDash val="solid"/>
          </a:ln>
          <a:effectLst/>
        </p:spPr>
        <p:txBody>
          <a:bodyPr lIns="91420" tIns="45711" rIns="91420" bIns="45711" numCol="1" rtlCol="0" anchor="t"/>
          <a:lstStyle/>
          <a:p>
            <a:pPr defTabSz="457073" eaLnBrk="1" fontAlgn="auto" hangingPunct="1">
              <a:spcBef>
                <a:spcPts val="0"/>
              </a:spcBef>
              <a:spcAft>
                <a:spcPts val="0"/>
              </a:spcAft>
              <a:defRPr/>
            </a:pPr>
            <a:r>
              <a:rPr lang="en-US" sz="1200" kern="0">
                <a:solidFill>
                  <a:srgbClr val="FFFFFF"/>
                </a:solidFill>
                <a:latin typeface="+mn-lt"/>
                <a:ea typeface="ＭＳ Ｐゴシック"/>
              </a:rPr>
              <a:t>Connection to the Internet via Socket</a:t>
            </a:r>
            <a:endParaRPr lang="en-US" sz="1200" kern="0">
              <a:solidFill>
                <a:srgbClr val="FFFFFF"/>
              </a:solidFill>
              <a:latin typeface="+mn-lt"/>
              <a:ea typeface="ＭＳ Ｐゴシック"/>
              <a:cs typeface="Calibri"/>
            </a:endParaRPr>
          </a:p>
        </p:txBody>
      </p:sp>
      <p:sp>
        <p:nvSpPr>
          <p:cNvPr id="28" name="Rectangle 27">
            <a:extLst>
              <a:ext uri="{FF2B5EF4-FFF2-40B4-BE49-F238E27FC236}">
                <a16:creationId xmlns:a16="http://schemas.microsoft.com/office/drawing/2014/main" id="{6F5C535E-BCC5-43D0-9D6B-9E0A79BA9033}"/>
              </a:ext>
            </a:extLst>
          </p:cNvPr>
          <p:cNvSpPr/>
          <p:nvPr/>
        </p:nvSpPr>
        <p:spPr>
          <a:xfrm>
            <a:off x="5033400" y="4394789"/>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ea typeface="ＭＳ Ｐゴシック"/>
              </a:rPr>
              <a:t>Virtual Streaming Interface (VSI)</a:t>
            </a:r>
            <a:endParaRPr lang="en-US" sz="1400" kern="0">
              <a:solidFill>
                <a:srgbClr val="FFFFFF"/>
              </a:solidFill>
              <a:latin typeface="+mn-lt"/>
              <a:ea typeface="ＭＳ Ｐゴシック"/>
              <a:cs typeface="Calibri"/>
            </a:endParaRPr>
          </a:p>
        </p:txBody>
      </p:sp>
      <p:sp>
        <p:nvSpPr>
          <p:cNvPr id="29" name="Callout: Line with Border and Accent Bar 28">
            <a:extLst>
              <a:ext uri="{FF2B5EF4-FFF2-40B4-BE49-F238E27FC236}">
                <a16:creationId xmlns:a16="http://schemas.microsoft.com/office/drawing/2014/main" id="{BB4C560C-E94B-4CD5-92E7-D32EC6A58E19}"/>
              </a:ext>
            </a:extLst>
          </p:cNvPr>
          <p:cNvSpPr/>
          <p:nvPr/>
        </p:nvSpPr>
        <p:spPr>
          <a:xfrm>
            <a:off x="9632641" y="5550991"/>
            <a:ext cx="1863834" cy="612648"/>
          </a:xfrm>
          <a:prstGeom prst="accentBorderCallout1">
            <a:avLst>
              <a:gd name="adj1" fmla="val 18750"/>
              <a:gd name="adj2" fmla="val -8333"/>
              <a:gd name="adj3" fmla="val -135977"/>
              <a:gd name="adj4" fmla="val -164309"/>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Up to 8 VSI instances are</a:t>
            </a:r>
            <a:br>
              <a:rPr lang="en-US" sz="1200">
                <a:solidFill>
                  <a:schemeClr val="tx1"/>
                </a:solidFill>
              </a:rPr>
            </a:br>
            <a:r>
              <a:rPr lang="en-US" sz="1200">
                <a:solidFill>
                  <a:schemeClr val="tx1"/>
                </a:solidFill>
              </a:rPr>
              <a:t>supported</a:t>
            </a:r>
            <a:endParaRPr lang="en-GB" sz="1200">
              <a:solidFill>
                <a:schemeClr val="tx1"/>
              </a:solidFill>
            </a:endParaRPr>
          </a:p>
        </p:txBody>
      </p:sp>
      <p:sp>
        <p:nvSpPr>
          <p:cNvPr id="25" name="Rectangle 24">
            <a:extLst>
              <a:ext uri="{FF2B5EF4-FFF2-40B4-BE49-F238E27FC236}">
                <a16:creationId xmlns:a16="http://schemas.microsoft.com/office/drawing/2014/main" id="{CCF3FC20-3DB4-4C62-A089-9FC9AD4A0CFE}"/>
              </a:ext>
            </a:extLst>
          </p:cNvPr>
          <p:cNvSpPr/>
          <p:nvPr/>
        </p:nvSpPr>
        <p:spPr>
          <a:xfrm>
            <a:off x="1302874" y="4402386"/>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Event Recorder</a:t>
            </a:r>
            <a:br>
              <a:rPr lang="en-US" sz="1400" kern="0">
                <a:solidFill>
                  <a:srgbClr val="FFFFFF"/>
                </a:solidFill>
                <a:latin typeface="+mn-lt"/>
              </a:rPr>
            </a:br>
            <a:r>
              <a:rPr lang="en-US" sz="1400" kern="0">
                <a:solidFill>
                  <a:srgbClr val="FFFFFF"/>
                </a:solidFill>
                <a:latin typeface="+mn-lt"/>
              </a:rPr>
              <a:t>Capturing</a:t>
            </a:r>
            <a:endParaRPr lang="en-US" sz="1200" kern="0">
              <a:solidFill>
                <a:srgbClr val="FFFFFF"/>
              </a:solidFill>
              <a:latin typeface="+mn-lt"/>
            </a:endParaRPr>
          </a:p>
        </p:txBody>
      </p:sp>
      <p:sp>
        <p:nvSpPr>
          <p:cNvPr id="36" name="Rectangle 35">
            <a:extLst>
              <a:ext uri="{FF2B5EF4-FFF2-40B4-BE49-F238E27FC236}">
                <a16:creationId xmlns:a16="http://schemas.microsoft.com/office/drawing/2014/main" id="{72054B6B-DB57-46AE-A013-4FCC3D076F20}"/>
              </a:ext>
            </a:extLst>
          </p:cNvPr>
          <p:cNvSpPr/>
          <p:nvPr/>
        </p:nvSpPr>
        <p:spPr>
          <a:xfrm>
            <a:off x="6914101" y="4393406"/>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Socket Interface (VSocket)</a:t>
            </a:r>
            <a:endParaRPr lang="en-US" sz="1400" kern="0" dirty="0">
              <a:solidFill>
                <a:srgbClr val="FFFFFF"/>
              </a:solidFill>
              <a:latin typeface="+mn-lt"/>
              <a:cs typeface="Calibri"/>
            </a:endParaRPr>
          </a:p>
        </p:txBody>
      </p:sp>
      <p:sp>
        <p:nvSpPr>
          <p:cNvPr id="38" name="Callout: Line with Border and Accent Bar 37">
            <a:extLst>
              <a:ext uri="{FF2B5EF4-FFF2-40B4-BE49-F238E27FC236}">
                <a16:creationId xmlns:a16="http://schemas.microsoft.com/office/drawing/2014/main" id="{34777546-C79D-4BB9-9491-D2892EAB5552}"/>
              </a:ext>
            </a:extLst>
          </p:cNvPr>
          <p:cNvSpPr/>
          <p:nvPr/>
        </p:nvSpPr>
        <p:spPr>
          <a:xfrm flipH="1">
            <a:off x="685978" y="5358294"/>
            <a:ext cx="1809813" cy="612648"/>
          </a:xfrm>
          <a:prstGeom prst="accentBorderCallout1">
            <a:avLst>
              <a:gd name="adj1" fmla="val 18750"/>
              <a:gd name="adj2" fmla="val -8333"/>
              <a:gd name="adj3" fmla="val 20230"/>
              <a:gd name="adj4" fmla="val -38914"/>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Maps also to a</a:t>
            </a:r>
            <a:br>
              <a:rPr lang="en-US" sz="1200">
                <a:solidFill>
                  <a:schemeClr val="tx1"/>
                </a:solidFill>
              </a:rPr>
            </a:br>
            <a:r>
              <a:rPr lang="en-US" sz="1200">
                <a:solidFill>
                  <a:schemeClr val="tx1"/>
                </a:solidFill>
              </a:rPr>
              <a:t>graphical user panel</a:t>
            </a:r>
            <a:endParaRPr lang="en-GB" sz="1200">
              <a:solidFill>
                <a:schemeClr val="tx1"/>
              </a:solidFill>
            </a:endParaRPr>
          </a:p>
        </p:txBody>
      </p:sp>
      <p:sp>
        <p:nvSpPr>
          <p:cNvPr id="39" name="Rectangle 38">
            <a:extLst>
              <a:ext uri="{FF2B5EF4-FFF2-40B4-BE49-F238E27FC236}">
                <a16:creationId xmlns:a16="http://schemas.microsoft.com/office/drawing/2014/main" id="{6F2C1137-E1C2-4D9C-A9F5-37922F9AD4A1}"/>
              </a:ext>
            </a:extLst>
          </p:cNvPr>
          <p:cNvSpPr/>
          <p:nvPr/>
        </p:nvSpPr>
        <p:spPr>
          <a:xfrm>
            <a:off x="3168137" y="4401275"/>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I/O Interface</a:t>
            </a:r>
            <a:br>
              <a:rPr lang="en-US" sz="1400" kern="0">
                <a:solidFill>
                  <a:srgbClr val="FFFFFF"/>
                </a:solidFill>
                <a:latin typeface="+mn-lt"/>
              </a:rPr>
            </a:br>
            <a:r>
              <a:rPr lang="en-US" sz="1400" kern="0">
                <a:solidFill>
                  <a:srgbClr val="FFFFFF"/>
                </a:solidFill>
                <a:latin typeface="+mn-lt"/>
              </a:rPr>
              <a:t>(VIO)</a:t>
            </a:r>
            <a:endParaRPr lang="en-US" sz="1200" kern="0">
              <a:solidFill>
                <a:srgbClr val="FFFFFF"/>
              </a:solidFill>
              <a:latin typeface="+mn-lt"/>
            </a:endParaRPr>
          </a:p>
        </p:txBody>
      </p:sp>
      <p:sp>
        <p:nvSpPr>
          <p:cNvPr id="42" name="Down Arrow 26">
            <a:extLst>
              <a:ext uri="{FF2B5EF4-FFF2-40B4-BE49-F238E27FC236}">
                <a16:creationId xmlns:a16="http://schemas.microsoft.com/office/drawing/2014/main" id="{57239EB7-651D-4DB4-B3C5-61A437A2B575}"/>
              </a:ext>
            </a:extLst>
          </p:cNvPr>
          <p:cNvSpPr/>
          <p:nvPr/>
        </p:nvSpPr>
        <p:spPr>
          <a:xfrm>
            <a:off x="1556049" y="3011615"/>
            <a:ext cx="1160347" cy="1390259"/>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3" name="Callout: Line with Border and Accent Bar 42">
            <a:extLst>
              <a:ext uri="{FF2B5EF4-FFF2-40B4-BE49-F238E27FC236}">
                <a16:creationId xmlns:a16="http://schemas.microsoft.com/office/drawing/2014/main" id="{33E48F08-686A-4CFF-8E92-61E1D79E9D5C}"/>
              </a:ext>
            </a:extLst>
          </p:cNvPr>
          <p:cNvSpPr/>
          <p:nvPr/>
        </p:nvSpPr>
        <p:spPr>
          <a:xfrm>
            <a:off x="9619750" y="2979948"/>
            <a:ext cx="1897345" cy="612648"/>
          </a:xfrm>
          <a:prstGeom prst="accentBorderCallout1">
            <a:avLst>
              <a:gd name="adj1" fmla="val 18750"/>
              <a:gd name="adj2" fmla="val -8333"/>
              <a:gd name="adj3" fmla="val 88923"/>
              <a:gd name="adj4" fmla="val -49006"/>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The interface layer</a:t>
            </a:r>
            <a:br>
              <a:rPr lang="en-US" sz="1200">
                <a:solidFill>
                  <a:schemeClr val="tx1"/>
                </a:solidFill>
              </a:rPr>
            </a:br>
            <a:r>
              <a:rPr lang="en-US" sz="1200">
                <a:solidFill>
                  <a:schemeClr val="tx1"/>
                </a:solidFill>
              </a:rPr>
              <a:t>can be re-targeted to physical hardware</a:t>
            </a:r>
            <a:endParaRPr lang="en-GB" sz="1200">
              <a:solidFill>
                <a:schemeClr val="tx1"/>
              </a:solidFill>
            </a:endParaRPr>
          </a:p>
        </p:txBody>
      </p:sp>
      <p:sp>
        <p:nvSpPr>
          <p:cNvPr id="32" name="Rectangle 31">
            <a:extLst>
              <a:ext uri="{FF2B5EF4-FFF2-40B4-BE49-F238E27FC236}">
                <a16:creationId xmlns:a16="http://schemas.microsoft.com/office/drawing/2014/main" id="{AFE94C40-7286-481A-8769-BECEB8F4FBEE}"/>
              </a:ext>
            </a:extLst>
          </p:cNvPr>
          <p:cNvSpPr/>
          <p:nvPr/>
        </p:nvSpPr>
        <p:spPr>
          <a:xfrm>
            <a:off x="1302874" y="2574608"/>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45" name="Title 1">
            <a:extLst>
              <a:ext uri="{FF2B5EF4-FFF2-40B4-BE49-F238E27FC236}">
                <a16:creationId xmlns:a16="http://schemas.microsoft.com/office/drawing/2014/main" id="{09F1B7AD-7629-4EC8-A183-BD5DB34BEA75}"/>
              </a:ext>
            </a:extLst>
          </p:cNvPr>
          <p:cNvSpPr>
            <a:spLocks noGrp="1"/>
          </p:cNvSpPr>
          <p:nvPr>
            <p:ph type="title"/>
          </p:nvPr>
        </p:nvSpPr>
        <p:spPr>
          <a:xfrm>
            <a:off x="479425" y="477838"/>
            <a:ext cx="11233150" cy="512762"/>
          </a:xfrm>
        </p:spPr>
        <p:txBody>
          <a:bodyPr/>
          <a:lstStyle/>
          <a:p>
            <a:r>
              <a:rPr lang="en-US" sz="3198" dirty="0"/>
              <a:t>Virtual Hardware: Test Cloud Applications with Internet Connectivity</a:t>
            </a:r>
          </a:p>
        </p:txBody>
      </p:sp>
      <p:sp>
        <p:nvSpPr>
          <p:cNvPr id="46" name="Callout: Line with Border and Accent Bar 45">
            <a:extLst>
              <a:ext uri="{FF2B5EF4-FFF2-40B4-BE49-F238E27FC236}">
                <a16:creationId xmlns:a16="http://schemas.microsoft.com/office/drawing/2014/main" id="{571A10DD-D2A6-4F42-909C-C56B28A2BE8E}"/>
              </a:ext>
            </a:extLst>
          </p:cNvPr>
          <p:cNvSpPr/>
          <p:nvPr/>
        </p:nvSpPr>
        <p:spPr>
          <a:xfrm>
            <a:off x="9624439" y="1598969"/>
            <a:ext cx="1897345" cy="612648"/>
          </a:xfrm>
          <a:prstGeom prst="accentBorderCallout1">
            <a:avLst>
              <a:gd name="adj1" fmla="val 18750"/>
              <a:gd name="adj2" fmla="val -8333"/>
              <a:gd name="adj3" fmla="val 87775"/>
              <a:gd name="adj4" fmla="val -47894"/>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This is a complex user application that requires internet connectivity</a:t>
            </a:r>
            <a:endParaRPr lang="en-GB" sz="1200">
              <a:solidFill>
                <a:schemeClr val="tx1"/>
              </a:solidFill>
            </a:endParaRPr>
          </a:p>
        </p:txBody>
      </p:sp>
      <p:sp>
        <p:nvSpPr>
          <p:cNvPr id="65" name="Rectangle 64">
            <a:extLst>
              <a:ext uri="{FF2B5EF4-FFF2-40B4-BE49-F238E27FC236}">
                <a16:creationId xmlns:a16="http://schemas.microsoft.com/office/drawing/2014/main" id="{B277B62A-660E-423C-88FA-D779BD39AD6E}"/>
              </a:ext>
            </a:extLst>
          </p:cNvPr>
          <p:cNvSpPr/>
          <p:nvPr/>
        </p:nvSpPr>
        <p:spPr>
          <a:xfrm>
            <a:off x="6914101" y="3358818"/>
            <a:ext cx="1645062" cy="566573"/>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ea typeface="ＭＳ Ｐゴシック"/>
              </a:rPr>
              <a:t>Ethernet Driver</a:t>
            </a:r>
            <a:endParaRPr lang="en-US" sz="1400" kern="0">
              <a:solidFill>
                <a:srgbClr val="FFFFFF"/>
              </a:solidFill>
              <a:latin typeface="+mn-lt"/>
              <a:cs typeface="Calibri"/>
            </a:endParaRPr>
          </a:p>
        </p:txBody>
      </p:sp>
      <p:sp>
        <p:nvSpPr>
          <p:cNvPr id="44" name="Rectangle 43">
            <a:extLst>
              <a:ext uri="{FF2B5EF4-FFF2-40B4-BE49-F238E27FC236}">
                <a16:creationId xmlns:a16="http://schemas.microsoft.com/office/drawing/2014/main" id="{2315BE4F-1418-4F7F-8219-75DC63061351}"/>
              </a:ext>
            </a:extLst>
          </p:cNvPr>
          <p:cNvSpPr/>
          <p:nvPr/>
        </p:nvSpPr>
        <p:spPr>
          <a:xfrm>
            <a:off x="6921693" y="2219669"/>
            <a:ext cx="1649102" cy="605418"/>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marL="0" marR="0" lvl="0" indent="0" algn="ctr" defTabSz="456936" rtl="0" eaLnBrk="1" fontAlgn="auto" latinLnBrk="0" hangingPunct="1">
              <a:lnSpc>
                <a:spcPct val="100000"/>
              </a:lnSpc>
              <a:spcBef>
                <a:spcPts val="0"/>
              </a:spcBef>
              <a:spcAft>
                <a:spcPts val="0"/>
              </a:spcAft>
              <a:buClrTx/>
              <a:buSzTx/>
              <a:buFontTx/>
              <a:buNone/>
              <a:tabLst/>
              <a:defRPr/>
            </a:pPr>
            <a:r>
              <a:rPr lang="en-US" sz="1400" kern="0">
                <a:solidFill>
                  <a:srgbClr val="FFFFFF"/>
                </a:solidFill>
                <a:latin typeface="+mn-lt"/>
              </a:rPr>
              <a:t>TCP/IP</a:t>
            </a:r>
            <a:br>
              <a:rPr lang="en-US" sz="1400" kern="0">
                <a:solidFill>
                  <a:srgbClr val="FFFFFF"/>
                </a:solidFill>
                <a:latin typeface="+mn-lt"/>
              </a:rPr>
            </a:br>
            <a:r>
              <a:rPr lang="en-US" sz="1400" kern="0">
                <a:solidFill>
                  <a:srgbClr val="FFFFFF"/>
                </a:solidFill>
                <a:latin typeface="+mn-lt"/>
              </a:rPr>
              <a:t>Network Stack</a:t>
            </a:r>
          </a:p>
        </p:txBody>
      </p:sp>
      <p:sp>
        <p:nvSpPr>
          <p:cNvPr id="6" name="Callout: Line with Border and Accent Bar 5">
            <a:extLst>
              <a:ext uri="{FF2B5EF4-FFF2-40B4-BE49-F238E27FC236}">
                <a16:creationId xmlns:a16="http://schemas.microsoft.com/office/drawing/2014/main" id="{5C8AE600-D350-431A-98D4-F4D6D10440F8}"/>
              </a:ext>
            </a:extLst>
          </p:cNvPr>
          <p:cNvSpPr/>
          <p:nvPr/>
        </p:nvSpPr>
        <p:spPr>
          <a:xfrm>
            <a:off x="9640886" y="4381551"/>
            <a:ext cx="1809813" cy="612648"/>
          </a:xfrm>
          <a:prstGeom prst="accentBorderCallout1">
            <a:avLst>
              <a:gd name="adj1" fmla="val 18750"/>
              <a:gd name="adj2" fmla="val -8333"/>
              <a:gd name="adj3" fmla="val -91641"/>
              <a:gd name="adj4" fmla="val -168671"/>
            </a:avLst>
          </a:prstGeom>
          <a:solidFill>
            <a:schemeClr val="bg2"/>
          </a:solidFill>
          <a:ln w="12700">
            <a:solidFill>
              <a:schemeClr val="accent1"/>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VSI is under user control and can service also Video or Sensor data</a:t>
            </a:r>
            <a:endParaRPr lang="en-GB" sz="1200">
              <a:solidFill>
                <a:schemeClr val="tx1"/>
              </a:solidFill>
            </a:endParaRPr>
          </a:p>
        </p:txBody>
      </p:sp>
    </p:spTree>
    <p:extLst>
      <p:ext uri="{BB962C8B-B14F-4D97-AF65-F5344CB8AC3E}">
        <p14:creationId xmlns:p14="http://schemas.microsoft.com/office/powerpoint/2010/main" val="2101255887"/>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5675509F-A6F5-4147-861D-E4CC99F48FA5}">
  <ds:schemaRefs>
    <ds:schemaRef ds:uri="c0950e01-db07-4e41-9c32-b7a8e9fccc9b"/>
    <ds:schemaRef ds:uri="f2ad5090-61a8-4b8c-ab70-68f4ff4d19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c0950e01-db07-4e41-9c32-b7a8e9fccc9b"/>
    <ds:schemaRef ds:uri="http://purl.org/dc/elements/1.1/"/>
    <ds:schemaRef ds:uri="http://schemas.microsoft.com/office/2006/metadata/properties"/>
    <ds:schemaRef ds:uri="http://schemas.microsoft.com/office/2006/documentManagement/types"/>
    <ds:schemaRef ds:uri="f2ad5090-61a8-4b8c-ab70-68f4ff4d1933"/>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fields"/>
    <ds:schemaRef ds:uri="http://www.w3.org/XML/1998/namespace"/>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Arm_2021</Template>
  <TotalTime>36132</TotalTime>
  <Words>9575</Words>
  <Application>Microsoft Macintosh PowerPoint</Application>
  <PresentationFormat>Widescreen</PresentationFormat>
  <Paragraphs>1084</Paragraphs>
  <Slides>35</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ＭＳ Ｐゴシック</vt:lpstr>
      <vt:lpstr>Aeonik</vt:lpstr>
      <vt:lpstr>Arial</vt:lpstr>
      <vt:lpstr>Calibri</vt:lpstr>
      <vt:lpstr>Consolas</vt:lpstr>
      <vt:lpstr>Courier New</vt:lpstr>
      <vt:lpstr>Lato</vt:lpstr>
      <vt:lpstr>Wingdings</vt:lpstr>
      <vt:lpstr>Arm_PPT_Public</vt:lpstr>
      <vt:lpstr>Documentation  images</vt:lpstr>
      <vt:lpstr>Arm Virtual Hardware (AVH)</vt:lpstr>
      <vt:lpstr>Arm Virtual Hardware (AVH)</vt:lpstr>
      <vt:lpstr>Arm Virtual Hardware (AVH)</vt:lpstr>
      <vt:lpstr>AVH-FVPs: Arm Virtual Hardware (AVH) with Fast Models</vt:lpstr>
      <vt:lpstr>Arm Virtual Hardware (AVH)</vt:lpstr>
      <vt:lpstr>Arm Fixed Virtual Platforms (FVPs)</vt:lpstr>
      <vt:lpstr>Arm Virtual Hardware</vt:lpstr>
      <vt:lpstr>Virtual Hardware: Test Cloud Applications with Internet Connectivity</vt:lpstr>
      <vt:lpstr>Virtual Hardware: Test Cloud Applications with Internet Connectivity</vt:lpstr>
      <vt:lpstr>IoT/ML SW Platform – from FVP to Hardware to Deployment</vt:lpstr>
      <vt:lpstr>FVP Platform for IoT/DSP/ML Software Development</vt:lpstr>
      <vt:lpstr>FVP Platform for IoT/DSP/ML Software Development</vt:lpstr>
      <vt:lpstr>FVP/FM Streaming Peripheral Extension</vt:lpstr>
      <vt:lpstr>Video VSI Use Case</vt:lpstr>
      <vt:lpstr>PowerPoint Presentation</vt:lpstr>
      <vt:lpstr>FVP/FM Streaming Peripheral Extension</vt:lpstr>
      <vt:lpstr>Workflow for CI: Develop Application Code or Test Cases</vt:lpstr>
      <vt:lpstr>FVP/FM I/O Peripheral Extension</vt:lpstr>
      <vt:lpstr>FVP/FM IP Socket Peripheral Extension</vt:lpstr>
      <vt:lpstr>PowerPoint Presentation</vt:lpstr>
      <vt:lpstr>PowerPoint Presentation</vt:lpstr>
      <vt:lpstr>PowerPoint Presentation</vt:lpstr>
      <vt:lpstr>Current Docker Container</vt:lpstr>
      <vt:lpstr>FVP/FM Streaming Peripheral Extension</vt:lpstr>
      <vt:lpstr>Audio Driver</vt:lpstr>
      <vt:lpstr>Software, Peripheral, and Script interaction</vt:lpstr>
      <vt:lpstr>FVP Platform for IoT/DSP/ML Software Development</vt:lpstr>
      <vt:lpstr>Types of Software Testing</vt:lpstr>
      <vt:lpstr>IoT/ML SW Platform – from FVP to Hardware to Deployment</vt:lpstr>
      <vt:lpstr>IoT/ML SW Platform – for FVP or Real Hardware</vt:lpstr>
      <vt:lpstr>IoT/ML SW Platform – Usage for Real-world Data Collection</vt:lpstr>
      <vt:lpstr>FVP/FM Streaming Peripheral Extension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Buffer Handling</dc:title>
  <dc:subject/>
  <dc:creator>Reinhard Keil</dc:creator>
  <cp:keywords/>
  <dc:description/>
  <cp:lastModifiedBy>Christopher Seidl</cp:lastModifiedBy>
  <cp:revision>68</cp:revision>
  <dcterms:created xsi:type="dcterms:W3CDTF">2021-06-28T15:12:17Z</dcterms:created>
  <dcterms:modified xsi:type="dcterms:W3CDTF">2026-02-09T13:23:42Z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